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78" r:id="rId3"/>
    <p:sldId id="262" r:id="rId4"/>
    <p:sldId id="258" r:id="rId5"/>
    <p:sldId id="268" r:id="rId6"/>
    <p:sldId id="269" r:id="rId7"/>
    <p:sldId id="284" r:id="rId8"/>
    <p:sldId id="270" r:id="rId9"/>
    <p:sldId id="291" r:id="rId10"/>
    <p:sldId id="292" r:id="rId11"/>
    <p:sldId id="271" r:id="rId12"/>
    <p:sldId id="293" r:id="rId13"/>
    <p:sldId id="285" r:id="rId14"/>
    <p:sldId id="279" r:id="rId15"/>
    <p:sldId id="272" r:id="rId16"/>
    <p:sldId id="275" r:id="rId17"/>
    <p:sldId id="274" r:id="rId18"/>
    <p:sldId id="277" r:id="rId19"/>
    <p:sldId id="280" r:id="rId20"/>
    <p:sldId id="276" r:id="rId21"/>
    <p:sldId id="264" r:id="rId22"/>
    <p:sldId id="257" r:id="rId23"/>
    <p:sldId id="259" r:id="rId24"/>
    <p:sldId id="282" r:id="rId25"/>
    <p:sldId id="26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695"/>
    <a:srgbClr val="171794"/>
    <a:srgbClr val="000B5B"/>
    <a:srgbClr val="010D64"/>
    <a:srgbClr val="E7AF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1F2CD-347C-C70D-DE4D-CC8075A4CA99}" v="8" dt="2026-03-11T19:07:11.712"/>
    <p1510:client id="{9C61ACAF-1067-469A-82F7-600058696212}" v="599" dt="2026-03-12T14:45:28.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autoAdjust="0"/>
  </p:normalViewPr>
  <p:slideViewPr>
    <p:cSldViewPr>
      <p:cViewPr varScale="1">
        <p:scale>
          <a:sx n="105" d="100"/>
          <a:sy n="105" d="100"/>
        </p:scale>
        <p:origin x="117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35528E-428E-4169-815C-BD60CBFC009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52923DB-D2A8-4FD9-8302-F8E9FFB80DAF}">
      <dgm:prSet phldrT="[Text]"/>
      <dgm:spPr/>
      <dgm:t>
        <a:bodyPr/>
        <a:lstStyle/>
        <a:p>
          <a:r>
            <a:rPr lang="en-US" dirty="0">
              <a:solidFill>
                <a:schemeClr val="tx1"/>
              </a:solidFill>
            </a:rPr>
            <a:t>2017- Center Traditional Programs</a:t>
          </a:r>
        </a:p>
      </dgm:t>
    </dgm:pt>
    <dgm:pt modelId="{EBB7654E-E022-4C2C-9208-92C8A701658E}" type="parTrans" cxnId="{E0E7BD11-2FF2-4664-8FFD-C63235315DD2}">
      <dgm:prSet/>
      <dgm:spPr/>
      <dgm:t>
        <a:bodyPr/>
        <a:lstStyle/>
        <a:p>
          <a:endParaRPr lang="en-US"/>
        </a:p>
      </dgm:t>
    </dgm:pt>
    <dgm:pt modelId="{F18F8E66-C799-43DB-ACE3-A831C78D6642}" type="sibTrans" cxnId="{E0E7BD11-2FF2-4664-8FFD-C63235315DD2}">
      <dgm:prSet/>
      <dgm:spPr/>
      <dgm:t>
        <a:bodyPr/>
        <a:lstStyle/>
        <a:p>
          <a:endParaRPr lang="en-US"/>
        </a:p>
      </dgm:t>
    </dgm:pt>
    <dgm:pt modelId="{EEB07E24-F4A5-4EF8-AD9B-C2108ADBDFC7}">
      <dgm:prSet phldrT="[Text]"/>
      <dgm:spPr/>
      <dgm:t>
        <a:bodyPr/>
        <a:lstStyle/>
        <a:p>
          <a:r>
            <a:rPr lang="en-US" dirty="0"/>
            <a:t>Offered 2 programs</a:t>
          </a:r>
        </a:p>
      </dgm:t>
    </dgm:pt>
    <dgm:pt modelId="{8939579E-AC58-43B3-8972-028AEFA4C10B}" type="parTrans" cxnId="{4A432FC7-F766-4CDD-8191-7822285F1030}">
      <dgm:prSet/>
      <dgm:spPr/>
      <dgm:t>
        <a:bodyPr/>
        <a:lstStyle/>
        <a:p>
          <a:endParaRPr lang="en-US"/>
        </a:p>
      </dgm:t>
    </dgm:pt>
    <dgm:pt modelId="{98EFB3AC-DDDD-4054-B642-E18BD4BF1EF1}" type="sibTrans" cxnId="{4A432FC7-F766-4CDD-8191-7822285F1030}">
      <dgm:prSet/>
      <dgm:spPr/>
      <dgm:t>
        <a:bodyPr/>
        <a:lstStyle/>
        <a:p>
          <a:endParaRPr lang="en-US"/>
        </a:p>
      </dgm:t>
    </dgm:pt>
    <dgm:pt modelId="{8CC8A178-E9F0-4280-A8C9-C2570A92EDD5}">
      <dgm:prSet phldrT="[Text]"/>
      <dgm:spPr/>
      <dgm:t>
        <a:bodyPr/>
        <a:lstStyle/>
        <a:p>
          <a:r>
            <a:rPr lang="en-US" dirty="0"/>
            <a:t>Total of 30 Students served</a:t>
          </a:r>
        </a:p>
      </dgm:t>
    </dgm:pt>
    <dgm:pt modelId="{5068E3DE-05AD-4FA6-94FE-B78F7CE413B3}" type="parTrans" cxnId="{9412A59E-86FF-4387-BE74-DB56AF31ACDB}">
      <dgm:prSet/>
      <dgm:spPr/>
      <dgm:t>
        <a:bodyPr/>
        <a:lstStyle/>
        <a:p>
          <a:endParaRPr lang="en-US"/>
        </a:p>
      </dgm:t>
    </dgm:pt>
    <dgm:pt modelId="{D41DFCC7-8288-47B8-8811-A27234B43AFC}" type="sibTrans" cxnId="{9412A59E-86FF-4387-BE74-DB56AF31ACDB}">
      <dgm:prSet/>
      <dgm:spPr/>
      <dgm:t>
        <a:bodyPr/>
        <a:lstStyle/>
        <a:p>
          <a:endParaRPr lang="en-US"/>
        </a:p>
      </dgm:t>
    </dgm:pt>
    <dgm:pt modelId="{5FBB68C6-D2BD-4066-B4DB-A7B5DFACF5C3}">
      <dgm:prSet phldrT="[Text]"/>
      <dgm:spPr/>
      <dgm:t>
        <a:bodyPr/>
        <a:lstStyle/>
        <a:p>
          <a:r>
            <a:rPr lang="en-US" dirty="0">
              <a:solidFill>
                <a:schemeClr val="tx1"/>
              </a:solidFill>
            </a:rPr>
            <a:t>2024 Student Team Programs Accessed</a:t>
          </a:r>
        </a:p>
      </dgm:t>
    </dgm:pt>
    <dgm:pt modelId="{94D32986-9E0B-44A3-8A30-059BD8AB592E}" type="parTrans" cxnId="{F90A5244-24C7-4A49-B1C3-E11C083C4920}">
      <dgm:prSet/>
      <dgm:spPr/>
      <dgm:t>
        <a:bodyPr/>
        <a:lstStyle/>
        <a:p>
          <a:endParaRPr lang="en-US"/>
        </a:p>
      </dgm:t>
    </dgm:pt>
    <dgm:pt modelId="{27CF21B0-5EF6-499C-A369-046268122F56}" type="sibTrans" cxnId="{F90A5244-24C7-4A49-B1C3-E11C083C4920}">
      <dgm:prSet/>
      <dgm:spPr/>
      <dgm:t>
        <a:bodyPr/>
        <a:lstStyle/>
        <a:p>
          <a:endParaRPr lang="en-US"/>
        </a:p>
      </dgm:t>
    </dgm:pt>
    <dgm:pt modelId="{80F99D25-94E3-472D-AD87-242FCE6F96B9}">
      <dgm:prSet phldrT="[Text]"/>
      <dgm:spPr/>
      <dgm:t>
        <a:bodyPr/>
        <a:lstStyle/>
        <a:p>
          <a:r>
            <a:rPr lang="en-US" dirty="0"/>
            <a:t>Offered 23 programs </a:t>
          </a:r>
        </a:p>
      </dgm:t>
    </dgm:pt>
    <dgm:pt modelId="{DF9D061A-0B36-4F78-9C8D-A8B3C6D1EB4A}" type="parTrans" cxnId="{611C4900-285E-4C30-8A48-ABC04253E9F3}">
      <dgm:prSet/>
      <dgm:spPr/>
      <dgm:t>
        <a:bodyPr/>
        <a:lstStyle/>
        <a:p>
          <a:endParaRPr lang="en-US"/>
        </a:p>
      </dgm:t>
    </dgm:pt>
    <dgm:pt modelId="{74475EB4-BF5E-43F1-B2E5-FAD1FF7B2192}" type="sibTrans" cxnId="{611C4900-285E-4C30-8A48-ABC04253E9F3}">
      <dgm:prSet/>
      <dgm:spPr/>
      <dgm:t>
        <a:bodyPr/>
        <a:lstStyle/>
        <a:p>
          <a:endParaRPr lang="en-US"/>
        </a:p>
      </dgm:t>
    </dgm:pt>
    <dgm:pt modelId="{F3F9E4EC-C668-4D13-B4E8-77219B4331B0}">
      <dgm:prSet phldrT="[Text]"/>
      <dgm:spPr/>
      <dgm:t>
        <a:bodyPr/>
        <a:lstStyle/>
        <a:p>
          <a:r>
            <a:rPr lang="en-US" dirty="0"/>
            <a:t>Total of 564 programs accessed</a:t>
          </a:r>
        </a:p>
      </dgm:t>
    </dgm:pt>
    <dgm:pt modelId="{A925061E-313F-47D1-8218-48242812B91C}" type="parTrans" cxnId="{A6782E4C-1314-45F6-93B7-2F4E28B05AC0}">
      <dgm:prSet/>
      <dgm:spPr/>
      <dgm:t>
        <a:bodyPr/>
        <a:lstStyle/>
        <a:p>
          <a:endParaRPr lang="en-US"/>
        </a:p>
      </dgm:t>
    </dgm:pt>
    <dgm:pt modelId="{929FBAC4-73EA-46C1-8694-720876D33F1C}" type="sibTrans" cxnId="{A6782E4C-1314-45F6-93B7-2F4E28B05AC0}">
      <dgm:prSet/>
      <dgm:spPr/>
      <dgm:t>
        <a:bodyPr/>
        <a:lstStyle/>
        <a:p>
          <a:endParaRPr lang="en-US"/>
        </a:p>
      </dgm:t>
    </dgm:pt>
    <dgm:pt modelId="{122D05E4-924C-4457-94A1-4A900252386A}" type="pres">
      <dgm:prSet presAssocID="{AC35528E-428E-4169-815C-BD60CBFC009B}" presName="Name0" presStyleCnt="0">
        <dgm:presLayoutVars>
          <dgm:dir/>
          <dgm:animLvl val="lvl"/>
          <dgm:resizeHandles/>
        </dgm:presLayoutVars>
      </dgm:prSet>
      <dgm:spPr/>
    </dgm:pt>
    <dgm:pt modelId="{200AA9FD-222F-4289-8486-042AE0EE30D5}" type="pres">
      <dgm:prSet presAssocID="{752923DB-D2A8-4FD9-8302-F8E9FFB80DAF}" presName="linNode" presStyleCnt="0"/>
      <dgm:spPr/>
    </dgm:pt>
    <dgm:pt modelId="{E714309C-F4A2-40C3-AD45-B1643D5955F6}" type="pres">
      <dgm:prSet presAssocID="{752923DB-D2A8-4FD9-8302-F8E9FFB80DAF}" presName="parentShp" presStyleLbl="node1" presStyleIdx="0" presStyleCnt="2">
        <dgm:presLayoutVars>
          <dgm:bulletEnabled val="1"/>
        </dgm:presLayoutVars>
      </dgm:prSet>
      <dgm:spPr/>
    </dgm:pt>
    <dgm:pt modelId="{AAAD8649-5165-45DD-99B8-74F3142E401D}" type="pres">
      <dgm:prSet presAssocID="{752923DB-D2A8-4FD9-8302-F8E9FFB80DAF}" presName="childShp" presStyleLbl="bgAccFollowNode1" presStyleIdx="0" presStyleCnt="2" custLinFactNeighborX="-2778" custLinFactNeighborY="-1564">
        <dgm:presLayoutVars>
          <dgm:bulletEnabled val="1"/>
        </dgm:presLayoutVars>
      </dgm:prSet>
      <dgm:spPr/>
    </dgm:pt>
    <dgm:pt modelId="{43898932-A8C3-404A-8D03-24614554473B}" type="pres">
      <dgm:prSet presAssocID="{F18F8E66-C799-43DB-ACE3-A831C78D6642}" presName="spacing" presStyleCnt="0"/>
      <dgm:spPr/>
    </dgm:pt>
    <dgm:pt modelId="{695ED991-A3E4-47F4-8299-BD8853906574}" type="pres">
      <dgm:prSet presAssocID="{5FBB68C6-D2BD-4066-B4DB-A7B5DFACF5C3}" presName="linNode" presStyleCnt="0"/>
      <dgm:spPr/>
    </dgm:pt>
    <dgm:pt modelId="{C4BEFCD0-A48E-4528-84E1-2120F4623C3D}" type="pres">
      <dgm:prSet presAssocID="{5FBB68C6-D2BD-4066-B4DB-A7B5DFACF5C3}" presName="parentShp" presStyleLbl="node1" presStyleIdx="1" presStyleCnt="2">
        <dgm:presLayoutVars>
          <dgm:bulletEnabled val="1"/>
        </dgm:presLayoutVars>
      </dgm:prSet>
      <dgm:spPr/>
    </dgm:pt>
    <dgm:pt modelId="{CF515FFD-CCE3-448B-9FDF-FFFD806032D3}" type="pres">
      <dgm:prSet presAssocID="{5FBB68C6-D2BD-4066-B4DB-A7B5DFACF5C3}" presName="childShp" presStyleLbl="bgAccFollowNode1" presStyleIdx="1" presStyleCnt="2" custLinFactNeighborX="0" custLinFactNeighborY="5503">
        <dgm:presLayoutVars>
          <dgm:bulletEnabled val="1"/>
        </dgm:presLayoutVars>
      </dgm:prSet>
      <dgm:spPr/>
    </dgm:pt>
  </dgm:ptLst>
  <dgm:cxnLst>
    <dgm:cxn modelId="{611C4900-285E-4C30-8A48-ABC04253E9F3}" srcId="{5FBB68C6-D2BD-4066-B4DB-A7B5DFACF5C3}" destId="{80F99D25-94E3-472D-AD87-242FCE6F96B9}" srcOrd="0" destOrd="0" parTransId="{DF9D061A-0B36-4F78-9C8D-A8B3C6D1EB4A}" sibTransId="{74475EB4-BF5E-43F1-B2E5-FAD1FF7B2192}"/>
    <dgm:cxn modelId="{E0E7BD11-2FF2-4664-8FFD-C63235315DD2}" srcId="{AC35528E-428E-4169-815C-BD60CBFC009B}" destId="{752923DB-D2A8-4FD9-8302-F8E9FFB80DAF}" srcOrd="0" destOrd="0" parTransId="{EBB7654E-E022-4C2C-9208-92C8A701658E}" sibTransId="{F18F8E66-C799-43DB-ACE3-A831C78D6642}"/>
    <dgm:cxn modelId="{2748F125-3D19-48C3-A6AE-96C700464FDC}" type="presOf" srcId="{AC35528E-428E-4169-815C-BD60CBFC009B}" destId="{122D05E4-924C-4457-94A1-4A900252386A}" srcOrd="0" destOrd="0" presId="urn:microsoft.com/office/officeart/2005/8/layout/vList6"/>
    <dgm:cxn modelId="{13C87B28-B991-43BF-B1C5-A07CCA2CBF74}" type="presOf" srcId="{80F99D25-94E3-472D-AD87-242FCE6F96B9}" destId="{CF515FFD-CCE3-448B-9FDF-FFFD806032D3}" srcOrd="0" destOrd="0" presId="urn:microsoft.com/office/officeart/2005/8/layout/vList6"/>
    <dgm:cxn modelId="{F90A5244-24C7-4A49-B1C3-E11C083C4920}" srcId="{AC35528E-428E-4169-815C-BD60CBFC009B}" destId="{5FBB68C6-D2BD-4066-B4DB-A7B5DFACF5C3}" srcOrd="1" destOrd="0" parTransId="{94D32986-9E0B-44A3-8A30-059BD8AB592E}" sibTransId="{27CF21B0-5EF6-499C-A369-046268122F56}"/>
    <dgm:cxn modelId="{A6782E4C-1314-45F6-93B7-2F4E28B05AC0}" srcId="{5FBB68C6-D2BD-4066-B4DB-A7B5DFACF5C3}" destId="{F3F9E4EC-C668-4D13-B4E8-77219B4331B0}" srcOrd="1" destOrd="0" parTransId="{A925061E-313F-47D1-8218-48242812B91C}" sibTransId="{929FBAC4-73EA-46C1-8694-720876D33F1C}"/>
    <dgm:cxn modelId="{73A8D48F-E5EB-4997-AF50-9EF899216D77}" type="presOf" srcId="{752923DB-D2A8-4FD9-8302-F8E9FFB80DAF}" destId="{E714309C-F4A2-40C3-AD45-B1643D5955F6}" srcOrd="0" destOrd="0" presId="urn:microsoft.com/office/officeart/2005/8/layout/vList6"/>
    <dgm:cxn modelId="{15AC8F93-FA86-4B65-AEEC-4421CB323883}" type="presOf" srcId="{EEB07E24-F4A5-4EF8-AD9B-C2108ADBDFC7}" destId="{AAAD8649-5165-45DD-99B8-74F3142E401D}" srcOrd="0" destOrd="0" presId="urn:microsoft.com/office/officeart/2005/8/layout/vList6"/>
    <dgm:cxn modelId="{9412A59E-86FF-4387-BE74-DB56AF31ACDB}" srcId="{752923DB-D2A8-4FD9-8302-F8E9FFB80DAF}" destId="{8CC8A178-E9F0-4280-A8C9-C2570A92EDD5}" srcOrd="1" destOrd="0" parTransId="{5068E3DE-05AD-4FA6-94FE-B78F7CE413B3}" sibTransId="{D41DFCC7-8288-47B8-8811-A27234B43AFC}"/>
    <dgm:cxn modelId="{C04DE0AF-3F40-4BA6-AAE4-7E83D6D998BF}" type="presOf" srcId="{5FBB68C6-D2BD-4066-B4DB-A7B5DFACF5C3}" destId="{C4BEFCD0-A48E-4528-84E1-2120F4623C3D}" srcOrd="0" destOrd="0" presId="urn:microsoft.com/office/officeart/2005/8/layout/vList6"/>
    <dgm:cxn modelId="{4047D5BF-641C-4258-AA58-B43C1112EF6B}" type="presOf" srcId="{F3F9E4EC-C668-4D13-B4E8-77219B4331B0}" destId="{CF515FFD-CCE3-448B-9FDF-FFFD806032D3}" srcOrd="0" destOrd="1" presId="urn:microsoft.com/office/officeart/2005/8/layout/vList6"/>
    <dgm:cxn modelId="{4A432FC7-F766-4CDD-8191-7822285F1030}" srcId="{752923DB-D2A8-4FD9-8302-F8E9FFB80DAF}" destId="{EEB07E24-F4A5-4EF8-AD9B-C2108ADBDFC7}" srcOrd="0" destOrd="0" parTransId="{8939579E-AC58-43B3-8972-028AEFA4C10B}" sibTransId="{98EFB3AC-DDDD-4054-B642-E18BD4BF1EF1}"/>
    <dgm:cxn modelId="{C2F002D5-7AF8-4202-BFF5-A0E14E68A814}" type="presOf" srcId="{8CC8A178-E9F0-4280-A8C9-C2570A92EDD5}" destId="{AAAD8649-5165-45DD-99B8-74F3142E401D}" srcOrd="0" destOrd="1" presId="urn:microsoft.com/office/officeart/2005/8/layout/vList6"/>
    <dgm:cxn modelId="{27971F14-EB34-46B1-966D-357C948CD3A8}" type="presParOf" srcId="{122D05E4-924C-4457-94A1-4A900252386A}" destId="{200AA9FD-222F-4289-8486-042AE0EE30D5}" srcOrd="0" destOrd="0" presId="urn:microsoft.com/office/officeart/2005/8/layout/vList6"/>
    <dgm:cxn modelId="{4FA9DE5C-75C5-42FE-95AB-8689C8BB12A7}" type="presParOf" srcId="{200AA9FD-222F-4289-8486-042AE0EE30D5}" destId="{E714309C-F4A2-40C3-AD45-B1643D5955F6}" srcOrd="0" destOrd="0" presId="urn:microsoft.com/office/officeart/2005/8/layout/vList6"/>
    <dgm:cxn modelId="{6BC75325-E0E4-4F22-93B5-CB2D2B939532}" type="presParOf" srcId="{200AA9FD-222F-4289-8486-042AE0EE30D5}" destId="{AAAD8649-5165-45DD-99B8-74F3142E401D}" srcOrd="1" destOrd="0" presId="urn:microsoft.com/office/officeart/2005/8/layout/vList6"/>
    <dgm:cxn modelId="{A9AFD7A6-52C1-4A46-82D1-DBACD311C151}" type="presParOf" srcId="{122D05E4-924C-4457-94A1-4A900252386A}" destId="{43898932-A8C3-404A-8D03-24614554473B}" srcOrd="1" destOrd="0" presId="urn:microsoft.com/office/officeart/2005/8/layout/vList6"/>
    <dgm:cxn modelId="{C66D0978-1598-4882-9067-178B85BC9B3C}" type="presParOf" srcId="{122D05E4-924C-4457-94A1-4A900252386A}" destId="{695ED991-A3E4-47F4-8299-BD8853906574}" srcOrd="2" destOrd="0" presId="urn:microsoft.com/office/officeart/2005/8/layout/vList6"/>
    <dgm:cxn modelId="{F8BF823E-152F-4E31-9D08-104BFB324328}" type="presParOf" srcId="{695ED991-A3E4-47F4-8299-BD8853906574}" destId="{C4BEFCD0-A48E-4528-84E1-2120F4623C3D}" srcOrd="0" destOrd="0" presId="urn:microsoft.com/office/officeart/2005/8/layout/vList6"/>
    <dgm:cxn modelId="{328912C7-A073-46D5-9FA8-6F613D4AE059}" type="presParOf" srcId="{695ED991-A3E4-47F4-8299-BD8853906574}" destId="{CF515FFD-CCE3-448B-9FDF-FFFD806032D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942F6E-0CA8-46A8-A2CA-C6947E277C2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1DB2D93-2B74-48FC-99B2-AD6742C62796}">
      <dgm:prSet phldrT="[Text]" phldr="0"/>
      <dgm:spPr/>
      <dgm:t>
        <a:bodyPr/>
        <a:lstStyle/>
        <a:p>
          <a:r>
            <a:rPr lang="en-US" dirty="0">
              <a:solidFill>
                <a:schemeClr val="tx1"/>
              </a:solidFill>
            </a:rPr>
            <a:t>2025</a:t>
          </a:r>
        </a:p>
      </dgm:t>
    </dgm:pt>
    <dgm:pt modelId="{A7CB187B-8F33-4F7C-91B6-F8B6639563B4}" type="parTrans" cxnId="{E6C676C7-5EB0-42AE-A5F4-E2DB3068DBEB}">
      <dgm:prSet/>
      <dgm:spPr/>
      <dgm:t>
        <a:bodyPr/>
        <a:lstStyle/>
        <a:p>
          <a:endParaRPr lang="en-US"/>
        </a:p>
      </dgm:t>
    </dgm:pt>
    <dgm:pt modelId="{6CD35CF6-CFE1-41FE-A373-35C7924E94B6}" type="sibTrans" cxnId="{E6C676C7-5EB0-42AE-A5F4-E2DB3068DBEB}">
      <dgm:prSet/>
      <dgm:spPr/>
      <dgm:t>
        <a:bodyPr/>
        <a:lstStyle/>
        <a:p>
          <a:endParaRPr lang="en-US"/>
        </a:p>
      </dgm:t>
    </dgm:pt>
    <dgm:pt modelId="{1200A3AC-AB78-49C9-B711-82FB6FF69CB4}">
      <dgm:prSet phldrT="[Text]" phldr="0"/>
      <dgm:spPr/>
      <dgm:t>
        <a:bodyPr/>
        <a:lstStyle/>
        <a:p>
          <a:r>
            <a:rPr lang="en-US" dirty="0">
              <a:solidFill>
                <a:schemeClr val="tx1"/>
              </a:solidFill>
            </a:rPr>
            <a:t>2026</a:t>
          </a:r>
        </a:p>
      </dgm:t>
    </dgm:pt>
    <dgm:pt modelId="{FBEE1786-5E18-4B20-94FC-25BA30F14C1B}" type="parTrans" cxnId="{E7AB8EEE-EFF5-46F9-9F14-5F8B790D48B7}">
      <dgm:prSet/>
      <dgm:spPr/>
      <dgm:t>
        <a:bodyPr/>
        <a:lstStyle/>
        <a:p>
          <a:endParaRPr lang="en-US"/>
        </a:p>
      </dgm:t>
    </dgm:pt>
    <dgm:pt modelId="{E8F8733D-F220-4459-AB42-364EDCD54309}" type="sibTrans" cxnId="{E7AB8EEE-EFF5-46F9-9F14-5F8B790D48B7}">
      <dgm:prSet/>
      <dgm:spPr/>
      <dgm:t>
        <a:bodyPr/>
        <a:lstStyle/>
        <a:p>
          <a:endParaRPr lang="en-US"/>
        </a:p>
      </dgm:t>
    </dgm:pt>
    <dgm:pt modelId="{AEC92218-94E6-4C1E-BD32-E7B9BE279434}">
      <dgm:prSet/>
      <dgm:spPr/>
      <dgm:t>
        <a:bodyPr/>
        <a:lstStyle/>
        <a:p>
          <a:r>
            <a:rPr lang="en-US" dirty="0"/>
            <a:t>25 Programs offered- diverse interests and abilities</a:t>
          </a:r>
        </a:p>
      </dgm:t>
    </dgm:pt>
    <dgm:pt modelId="{67F5A6E6-00F9-4B30-B378-6C7E677132F8}" type="parTrans" cxnId="{1F96DE85-6DF7-4C29-B255-081382263271}">
      <dgm:prSet/>
      <dgm:spPr/>
      <dgm:t>
        <a:bodyPr/>
        <a:lstStyle/>
        <a:p>
          <a:endParaRPr lang="en-US"/>
        </a:p>
      </dgm:t>
    </dgm:pt>
    <dgm:pt modelId="{1B279840-973C-443E-BEB7-E20251E5F182}" type="sibTrans" cxnId="{1F96DE85-6DF7-4C29-B255-081382263271}">
      <dgm:prSet/>
      <dgm:spPr/>
      <dgm:t>
        <a:bodyPr/>
        <a:lstStyle/>
        <a:p>
          <a:endParaRPr lang="en-US"/>
        </a:p>
      </dgm:t>
    </dgm:pt>
    <dgm:pt modelId="{BA65792A-F65E-4A91-BEA5-1E5CCF3D264A}">
      <dgm:prSet custT="1"/>
      <dgm:spPr/>
      <dgm:t>
        <a:bodyPr/>
        <a:lstStyle/>
        <a:p>
          <a:r>
            <a:rPr lang="en-US" sz="2000" dirty="0"/>
            <a:t>27 Programs offered</a:t>
          </a:r>
        </a:p>
      </dgm:t>
    </dgm:pt>
    <dgm:pt modelId="{D934F5B8-55A5-4256-A960-92843D335694}" type="parTrans" cxnId="{C6B0947E-C42D-47A0-866E-6291141C2BEE}">
      <dgm:prSet/>
      <dgm:spPr/>
      <dgm:t>
        <a:bodyPr/>
        <a:lstStyle/>
        <a:p>
          <a:endParaRPr lang="en-US"/>
        </a:p>
      </dgm:t>
    </dgm:pt>
    <dgm:pt modelId="{031CF2AC-4E6C-4CB3-A197-D17A9F6DF4B1}" type="sibTrans" cxnId="{C6B0947E-C42D-47A0-866E-6291141C2BEE}">
      <dgm:prSet/>
      <dgm:spPr/>
      <dgm:t>
        <a:bodyPr/>
        <a:lstStyle/>
        <a:p>
          <a:endParaRPr lang="en-US"/>
        </a:p>
      </dgm:t>
    </dgm:pt>
    <dgm:pt modelId="{7C44619E-7538-4B46-B2B6-1F6F7FD3E511}">
      <dgm:prSet/>
      <dgm:spPr/>
      <dgm:t>
        <a:bodyPr/>
        <a:lstStyle/>
        <a:p>
          <a:endParaRPr lang="en-US" sz="1200" dirty="0"/>
        </a:p>
      </dgm:t>
    </dgm:pt>
    <dgm:pt modelId="{EFA3714E-AEC9-4FE0-B896-01DD69EA0A4C}" type="parTrans" cxnId="{3B036276-D0B0-4AFE-A225-914F7397950A}">
      <dgm:prSet/>
      <dgm:spPr/>
      <dgm:t>
        <a:bodyPr/>
        <a:lstStyle/>
        <a:p>
          <a:endParaRPr lang="en-US"/>
        </a:p>
      </dgm:t>
    </dgm:pt>
    <dgm:pt modelId="{94B83899-0AF1-423A-9179-5DF451C4DCEA}" type="sibTrans" cxnId="{3B036276-D0B0-4AFE-A225-914F7397950A}">
      <dgm:prSet/>
      <dgm:spPr/>
      <dgm:t>
        <a:bodyPr/>
        <a:lstStyle/>
        <a:p>
          <a:endParaRPr lang="en-US"/>
        </a:p>
      </dgm:t>
    </dgm:pt>
    <dgm:pt modelId="{2EA84211-5BFD-4ECA-AF02-F9D048758756}">
      <dgm:prSet custT="1"/>
      <dgm:spPr/>
      <dgm:t>
        <a:bodyPr/>
        <a:lstStyle/>
        <a:p>
          <a:r>
            <a:rPr lang="en-US" sz="2000" dirty="0"/>
            <a:t>Total of 516 programs accessed</a:t>
          </a:r>
        </a:p>
      </dgm:t>
    </dgm:pt>
    <dgm:pt modelId="{C37A5839-7DBA-47C3-A076-E5A91BC51CC4}" type="parTrans" cxnId="{45DF267C-5946-44A7-AB54-16ABBF1CD737}">
      <dgm:prSet/>
      <dgm:spPr/>
      <dgm:t>
        <a:bodyPr/>
        <a:lstStyle/>
        <a:p>
          <a:endParaRPr lang="en-US"/>
        </a:p>
      </dgm:t>
    </dgm:pt>
    <dgm:pt modelId="{91EB6636-14F5-4F9D-BFE6-FD6304B91E9A}" type="sibTrans" cxnId="{45DF267C-5946-44A7-AB54-16ABBF1CD737}">
      <dgm:prSet/>
      <dgm:spPr/>
      <dgm:t>
        <a:bodyPr/>
        <a:lstStyle/>
        <a:p>
          <a:endParaRPr lang="en-US"/>
        </a:p>
      </dgm:t>
    </dgm:pt>
    <dgm:pt modelId="{2339D6F3-17D1-4D4E-B859-FB4254161318}" type="pres">
      <dgm:prSet presAssocID="{22942F6E-0CA8-46A8-A2CA-C6947E277C26}" presName="Name0" presStyleCnt="0">
        <dgm:presLayoutVars>
          <dgm:dir/>
          <dgm:animLvl val="lvl"/>
          <dgm:resizeHandles/>
        </dgm:presLayoutVars>
      </dgm:prSet>
      <dgm:spPr/>
    </dgm:pt>
    <dgm:pt modelId="{221167C4-002D-4707-81F6-F2253C9C8402}" type="pres">
      <dgm:prSet presAssocID="{B1DB2D93-2B74-48FC-99B2-AD6742C62796}" presName="linNode" presStyleCnt="0"/>
      <dgm:spPr/>
    </dgm:pt>
    <dgm:pt modelId="{8A1312AC-AEFB-461C-9060-F4AF74695C94}" type="pres">
      <dgm:prSet presAssocID="{B1DB2D93-2B74-48FC-99B2-AD6742C62796}" presName="parentShp" presStyleLbl="node1" presStyleIdx="0" presStyleCnt="2">
        <dgm:presLayoutVars>
          <dgm:bulletEnabled val="1"/>
        </dgm:presLayoutVars>
      </dgm:prSet>
      <dgm:spPr/>
    </dgm:pt>
    <dgm:pt modelId="{1DC70AB2-AEEC-4DBC-AD50-513FEEFE7C48}" type="pres">
      <dgm:prSet presAssocID="{B1DB2D93-2B74-48FC-99B2-AD6742C62796}" presName="childShp" presStyleLbl="bgAccFollowNode1" presStyleIdx="0" presStyleCnt="2">
        <dgm:presLayoutVars>
          <dgm:bulletEnabled val="1"/>
        </dgm:presLayoutVars>
      </dgm:prSet>
      <dgm:spPr/>
    </dgm:pt>
    <dgm:pt modelId="{E8B6457D-377A-4E7A-94C3-23E434989ED5}" type="pres">
      <dgm:prSet presAssocID="{6CD35CF6-CFE1-41FE-A373-35C7924E94B6}" presName="spacing" presStyleCnt="0"/>
      <dgm:spPr/>
    </dgm:pt>
    <dgm:pt modelId="{3C4676B5-A27F-4575-A513-776821291E43}" type="pres">
      <dgm:prSet presAssocID="{1200A3AC-AB78-49C9-B711-82FB6FF69CB4}" presName="linNode" presStyleCnt="0"/>
      <dgm:spPr/>
    </dgm:pt>
    <dgm:pt modelId="{DE394486-875C-47BA-A086-695FEA91ECE0}" type="pres">
      <dgm:prSet presAssocID="{1200A3AC-AB78-49C9-B711-82FB6FF69CB4}" presName="parentShp" presStyleLbl="node1" presStyleIdx="1" presStyleCnt="2">
        <dgm:presLayoutVars>
          <dgm:bulletEnabled val="1"/>
        </dgm:presLayoutVars>
      </dgm:prSet>
      <dgm:spPr/>
    </dgm:pt>
    <dgm:pt modelId="{B4845148-E1F8-401C-A64A-74D178C95209}" type="pres">
      <dgm:prSet presAssocID="{1200A3AC-AB78-49C9-B711-82FB6FF69CB4}" presName="childShp" presStyleLbl="bgAccFollowNode1" presStyleIdx="1" presStyleCnt="2">
        <dgm:presLayoutVars>
          <dgm:bulletEnabled val="1"/>
        </dgm:presLayoutVars>
      </dgm:prSet>
      <dgm:spPr/>
    </dgm:pt>
  </dgm:ptLst>
  <dgm:cxnLst>
    <dgm:cxn modelId="{57C5F811-FE05-42E7-931E-B257D780E032}" type="presOf" srcId="{BA65792A-F65E-4A91-BEA5-1E5CCF3D264A}" destId="{1DC70AB2-AEEC-4DBC-AD50-513FEEFE7C48}" srcOrd="0" destOrd="0" presId="urn:microsoft.com/office/officeart/2005/8/layout/vList6"/>
    <dgm:cxn modelId="{3B036276-D0B0-4AFE-A225-914F7397950A}" srcId="{B1DB2D93-2B74-48FC-99B2-AD6742C62796}" destId="{7C44619E-7538-4B46-B2B6-1F6F7FD3E511}" srcOrd="2" destOrd="0" parTransId="{EFA3714E-AEC9-4FE0-B896-01DD69EA0A4C}" sibTransId="{94B83899-0AF1-423A-9179-5DF451C4DCEA}"/>
    <dgm:cxn modelId="{CB801057-B2E7-44F8-9877-B34B02515CD7}" type="presOf" srcId="{22942F6E-0CA8-46A8-A2CA-C6947E277C26}" destId="{2339D6F3-17D1-4D4E-B859-FB4254161318}" srcOrd="0" destOrd="0" presId="urn:microsoft.com/office/officeart/2005/8/layout/vList6"/>
    <dgm:cxn modelId="{45DF267C-5946-44A7-AB54-16ABBF1CD737}" srcId="{B1DB2D93-2B74-48FC-99B2-AD6742C62796}" destId="{2EA84211-5BFD-4ECA-AF02-F9D048758756}" srcOrd="1" destOrd="0" parTransId="{C37A5839-7DBA-47C3-A076-E5A91BC51CC4}" sibTransId="{91EB6636-14F5-4F9D-BFE6-FD6304B91E9A}"/>
    <dgm:cxn modelId="{C6B0947E-C42D-47A0-866E-6291141C2BEE}" srcId="{B1DB2D93-2B74-48FC-99B2-AD6742C62796}" destId="{BA65792A-F65E-4A91-BEA5-1E5CCF3D264A}" srcOrd="0" destOrd="0" parTransId="{D934F5B8-55A5-4256-A960-92843D335694}" sibTransId="{031CF2AC-4E6C-4CB3-A197-D17A9F6DF4B1}"/>
    <dgm:cxn modelId="{39907B7F-29BA-4D93-BE8A-A3DDFA54E7D5}" type="presOf" srcId="{AEC92218-94E6-4C1E-BD32-E7B9BE279434}" destId="{B4845148-E1F8-401C-A64A-74D178C95209}" srcOrd="0" destOrd="0" presId="urn:microsoft.com/office/officeart/2005/8/layout/vList6"/>
    <dgm:cxn modelId="{1F96DE85-6DF7-4C29-B255-081382263271}" srcId="{1200A3AC-AB78-49C9-B711-82FB6FF69CB4}" destId="{AEC92218-94E6-4C1E-BD32-E7B9BE279434}" srcOrd="0" destOrd="0" parTransId="{67F5A6E6-00F9-4B30-B378-6C7E677132F8}" sibTransId="{1B279840-973C-443E-BEB7-E20251E5F182}"/>
    <dgm:cxn modelId="{E0FFFCA8-AE43-4D3B-B3FE-427FE08053F6}" type="presOf" srcId="{2EA84211-5BFD-4ECA-AF02-F9D048758756}" destId="{1DC70AB2-AEEC-4DBC-AD50-513FEEFE7C48}" srcOrd="0" destOrd="1" presId="urn:microsoft.com/office/officeart/2005/8/layout/vList6"/>
    <dgm:cxn modelId="{F1895BB8-DF22-4311-9AAA-7556ABB6F645}" type="presOf" srcId="{B1DB2D93-2B74-48FC-99B2-AD6742C62796}" destId="{8A1312AC-AEFB-461C-9060-F4AF74695C94}" srcOrd="0" destOrd="0" presId="urn:microsoft.com/office/officeart/2005/8/layout/vList6"/>
    <dgm:cxn modelId="{E6C676C7-5EB0-42AE-A5F4-E2DB3068DBEB}" srcId="{22942F6E-0CA8-46A8-A2CA-C6947E277C26}" destId="{B1DB2D93-2B74-48FC-99B2-AD6742C62796}" srcOrd="0" destOrd="0" parTransId="{A7CB187B-8F33-4F7C-91B6-F8B6639563B4}" sibTransId="{6CD35CF6-CFE1-41FE-A373-35C7924E94B6}"/>
    <dgm:cxn modelId="{065E70D7-679C-407A-AC37-A742AAB49FAA}" type="presOf" srcId="{7C44619E-7538-4B46-B2B6-1F6F7FD3E511}" destId="{1DC70AB2-AEEC-4DBC-AD50-513FEEFE7C48}" srcOrd="0" destOrd="2" presId="urn:microsoft.com/office/officeart/2005/8/layout/vList6"/>
    <dgm:cxn modelId="{E7AB8EEE-EFF5-46F9-9F14-5F8B790D48B7}" srcId="{22942F6E-0CA8-46A8-A2CA-C6947E277C26}" destId="{1200A3AC-AB78-49C9-B711-82FB6FF69CB4}" srcOrd="1" destOrd="0" parTransId="{FBEE1786-5E18-4B20-94FC-25BA30F14C1B}" sibTransId="{E8F8733D-F220-4459-AB42-364EDCD54309}"/>
    <dgm:cxn modelId="{6E93AAF1-2B70-49F8-8917-1D815F5127E4}" type="presOf" srcId="{1200A3AC-AB78-49C9-B711-82FB6FF69CB4}" destId="{DE394486-875C-47BA-A086-695FEA91ECE0}" srcOrd="0" destOrd="0" presId="urn:microsoft.com/office/officeart/2005/8/layout/vList6"/>
    <dgm:cxn modelId="{6131FAA0-E467-4C04-B7B5-592554A32626}" type="presParOf" srcId="{2339D6F3-17D1-4D4E-B859-FB4254161318}" destId="{221167C4-002D-4707-81F6-F2253C9C8402}" srcOrd="0" destOrd="0" presId="urn:microsoft.com/office/officeart/2005/8/layout/vList6"/>
    <dgm:cxn modelId="{C0E0FFC7-C288-4813-9141-C2F7FAFF49D6}" type="presParOf" srcId="{221167C4-002D-4707-81F6-F2253C9C8402}" destId="{8A1312AC-AEFB-461C-9060-F4AF74695C94}" srcOrd="0" destOrd="0" presId="urn:microsoft.com/office/officeart/2005/8/layout/vList6"/>
    <dgm:cxn modelId="{4446A2A6-85D9-4645-B578-149117B0EA5C}" type="presParOf" srcId="{221167C4-002D-4707-81F6-F2253C9C8402}" destId="{1DC70AB2-AEEC-4DBC-AD50-513FEEFE7C48}" srcOrd="1" destOrd="0" presId="urn:microsoft.com/office/officeart/2005/8/layout/vList6"/>
    <dgm:cxn modelId="{1044EBE9-2B89-470E-87E9-8ED72C0B2B61}" type="presParOf" srcId="{2339D6F3-17D1-4D4E-B859-FB4254161318}" destId="{E8B6457D-377A-4E7A-94C3-23E434989ED5}" srcOrd="1" destOrd="0" presId="urn:microsoft.com/office/officeart/2005/8/layout/vList6"/>
    <dgm:cxn modelId="{47FCD045-3418-483B-99F8-DE53F8FD8642}" type="presParOf" srcId="{2339D6F3-17D1-4D4E-B859-FB4254161318}" destId="{3C4676B5-A27F-4575-A513-776821291E43}" srcOrd="2" destOrd="0" presId="urn:microsoft.com/office/officeart/2005/8/layout/vList6"/>
    <dgm:cxn modelId="{AC05E254-F3D1-4114-A3D8-B75ABF899BC1}" type="presParOf" srcId="{3C4676B5-A27F-4575-A513-776821291E43}" destId="{DE394486-875C-47BA-A086-695FEA91ECE0}" srcOrd="0" destOrd="0" presId="urn:microsoft.com/office/officeart/2005/8/layout/vList6"/>
    <dgm:cxn modelId="{4DC1B7BD-0437-4290-AC18-BB29D824B95C}" type="presParOf" srcId="{3C4676B5-A27F-4575-A513-776821291E43}" destId="{B4845148-E1F8-401C-A64A-74D178C95209}"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864E87-6078-498B-B2F1-54F34085FE8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809FD22D-DFD7-4F79-A0F6-A9741C33CC40}">
      <dgm:prSet phldrT="[Text]"/>
      <dgm:spPr/>
      <dgm:t>
        <a:bodyPr/>
        <a:lstStyle/>
        <a:p>
          <a:r>
            <a:rPr lang="en-US" dirty="0">
              <a:solidFill>
                <a:schemeClr val="tx1"/>
              </a:solidFill>
            </a:rPr>
            <a:t>2017</a:t>
          </a:r>
        </a:p>
      </dgm:t>
    </dgm:pt>
    <dgm:pt modelId="{48494997-70D3-4458-BF2B-6E98E11F72DD}" type="parTrans" cxnId="{B38FD0E3-5DCA-4C7E-8C2F-326963CC891A}">
      <dgm:prSet/>
      <dgm:spPr/>
      <dgm:t>
        <a:bodyPr/>
        <a:lstStyle/>
        <a:p>
          <a:endParaRPr lang="en-US"/>
        </a:p>
      </dgm:t>
    </dgm:pt>
    <dgm:pt modelId="{BDE58302-299A-43DA-B632-1738BBFF75B7}" type="sibTrans" cxnId="{B38FD0E3-5DCA-4C7E-8C2F-326963CC891A}">
      <dgm:prSet/>
      <dgm:spPr/>
      <dgm:t>
        <a:bodyPr/>
        <a:lstStyle/>
        <a:p>
          <a:endParaRPr lang="en-US"/>
        </a:p>
      </dgm:t>
    </dgm:pt>
    <dgm:pt modelId="{AC3C3404-50E7-41F5-BF2F-809B63BAD26F}">
      <dgm:prSet phldrT="[Text]"/>
      <dgm:spPr/>
      <dgm:t>
        <a:bodyPr/>
        <a:lstStyle/>
        <a:p>
          <a:r>
            <a:rPr lang="en-US" b="1" dirty="0"/>
            <a:t>30%</a:t>
          </a:r>
        </a:p>
      </dgm:t>
    </dgm:pt>
    <dgm:pt modelId="{B9725658-2107-4C0D-BB38-AF9D90A341FE}" type="parTrans" cxnId="{C7C33A81-D5BA-4607-8152-8E07529C7E23}">
      <dgm:prSet/>
      <dgm:spPr/>
      <dgm:t>
        <a:bodyPr/>
        <a:lstStyle/>
        <a:p>
          <a:endParaRPr lang="en-US"/>
        </a:p>
      </dgm:t>
    </dgm:pt>
    <dgm:pt modelId="{2BB74310-C87C-4D65-BB9B-AF4A0680BB52}" type="sibTrans" cxnId="{C7C33A81-D5BA-4607-8152-8E07529C7E23}">
      <dgm:prSet/>
      <dgm:spPr/>
      <dgm:t>
        <a:bodyPr/>
        <a:lstStyle/>
        <a:p>
          <a:endParaRPr lang="en-US"/>
        </a:p>
      </dgm:t>
    </dgm:pt>
    <dgm:pt modelId="{A68F3975-1D34-4A9B-A6AD-04EF088EFDB2}">
      <dgm:prSet phldrT="[Text]"/>
      <dgm:spPr/>
      <dgm:t>
        <a:bodyPr/>
        <a:lstStyle/>
        <a:p>
          <a:r>
            <a:rPr lang="en-US" dirty="0">
              <a:solidFill>
                <a:schemeClr val="tx1"/>
              </a:solidFill>
            </a:rPr>
            <a:t>PY 22</a:t>
          </a:r>
        </a:p>
      </dgm:t>
    </dgm:pt>
    <dgm:pt modelId="{AEA1669B-6D1D-46FB-84A1-561C957D2A1C}" type="parTrans" cxnId="{9EA38C4A-C04A-47B3-8F38-35FCB538683C}">
      <dgm:prSet/>
      <dgm:spPr/>
      <dgm:t>
        <a:bodyPr/>
        <a:lstStyle/>
        <a:p>
          <a:endParaRPr lang="en-US"/>
        </a:p>
      </dgm:t>
    </dgm:pt>
    <dgm:pt modelId="{8BFE1A72-2623-46D7-BDE2-CE4EDC64D1E6}" type="sibTrans" cxnId="{9EA38C4A-C04A-47B3-8F38-35FCB538683C}">
      <dgm:prSet/>
      <dgm:spPr/>
      <dgm:t>
        <a:bodyPr/>
        <a:lstStyle/>
        <a:p>
          <a:endParaRPr lang="en-US"/>
        </a:p>
      </dgm:t>
    </dgm:pt>
    <dgm:pt modelId="{DB51B6E5-7659-43A4-BB87-0CB3194079EC}">
      <dgm:prSet phldrT="[Text]"/>
      <dgm:spPr/>
      <dgm:t>
        <a:bodyPr/>
        <a:lstStyle/>
        <a:p>
          <a:r>
            <a:rPr lang="en-US" b="1" dirty="0"/>
            <a:t>93%</a:t>
          </a:r>
        </a:p>
      </dgm:t>
    </dgm:pt>
    <dgm:pt modelId="{7CD3D7B0-E360-464E-BCAB-6AE9F1685AC2}" type="parTrans" cxnId="{388573C4-2D1E-4CB5-B23A-45A05852CEE5}">
      <dgm:prSet/>
      <dgm:spPr/>
      <dgm:t>
        <a:bodyPr/>
        <a:lstStyle/>
        <a:p>
          <a:endParaRPr lang="en-US"/>
        </a:p>
      </dgm:t>
    </dgm:pt>
    <dgm:pt modelId="{0335DEDC-2FC8-48B9-9A1F-29E10B0455C6}" type="sibTrans" cxnId="{388573C4-2D1E-4CB5-B23A-45A05852CEE5}">
      <dgm:prSet/>
      <dgm:spPr/>
      <dgm:t>
        <a:bodyPr/>
        <a:lstStyle/>
        <a:p>
          <a:endParaRPr lang="en-US"/>
        </a:p>
      </dgm:t>
    </dgm:pt>
    <dgm:pt modelId="{4073EB44-223D-4CAC-B36C-2799E63C9896}">
      <dgm:prSet/>
      <dgm:spPr/>
      <dgm:t>
        <a:bodyPr/>
        <a:lstStyle/>
        <a:p>
          <a:r>
            <a:rPr lang="en-US" dirty="0">
              <a:solidFill>
                <a:schemeClr val="tx1"/>
              </a:solidFill>
            </a:rPr>
            <a:t>PY 21</a:t>
          </a:r>
        </a:p>
      </dgm:t>
    </dgm:pt>
    <dgm:pt modelId="{B0F64DEB-C52A-4650-B923-EA82C2CF7C5E}" type="parTrans" cxnId="{CA96CA96-1361-4FD7-8AAB-A1732913AF4C}">
      <dgm:prSet/>
      <dgm:spPr/>
      <dgm:t>
        <a:bodyPr/>
        <a:lstStyle/>
        <a:p>
          <a:endParaRPr lang="en-US"/>
        </a:p>
      </dgm:t>
    </dgm:pt>
    <dgm:pt modelId="{8BDC52B7-CEA2-4300-BD2C-BB5F59AB82E4}" type="sibTrans" cxnId="{CA96CA96-1361-4FD7-8AAB-A1732913AF4C}">
      <dgm:prSet/>
      <dgm:spPr/>
      <dgm:t>
        <a:bodyPr/>
        <a:lstStyle/>
        <a:p>
          <a:endParaRPr lang="en-US"/>
        </a:p>
      </dgm:t>
    </dgm:pt>
    <dgm:pt modelId="{6D25C7DF-E096-4EA4-9590-C17A8EB9AAAC}">
      <dgm:prSet/>
      <dgm:spPr/>
      <dgm:t>
        <a:bodyPr/>
        <a:lstStyle/>
        <a:p>
          <a:r>
            <a:rPr lang="en-US" b="1" dirty="0"/>
            <a:t>85</a:t>
          </a:r>
          <a:r>
            <a:rPr lang="en-US" dirty="0"/>
            <a:t>%</a:t>
          </a:r>
        </a:p>
      </dgm:t>
    </dgm:pt>
    <dgm:pt modelId="{F00629F9-2BC2-48A2-A9E7-4225E8545428}" type="parTrans" cxnId="{777F07FF-5065-4524-AFA1-4DB639FE0FA9}">
      <dgm:prSet/>
      <dgm:spPr/>
      <dgm:t>
        <a:bodyPr/>
        <a:lstStyle/>
        <a:p>
          <a:endParaRPr lang="en-US"/>
        </a:p>
      </dgm:t>
    </dgm:pt>
    <dgm:pt modelId="{17DAAFBB-7810-4C03-A293-D6DBC39FFFB0}" type="sibTrans" cxnId="{777F07FF-5065-4524-AFA1-4DB639FE0FA9}">
      <dgm:prSet/>
      <dgm:spPr/>
      <dgm:t>
        <a:bodyPr/>
        <a:lstStyle/>
        <a:p>
          <a:endParaRPr lang="en-US"/>
        </a:p>
      </dgm:t>
    </dgm:pt>
    <dgm:pt modelId="{2637AFE4-82B9-488F-AC5D-4225B59D8DAA}">
      <dgm:prSet phldrT="[Text]"/>
      <dgm:spPr/>
      <dgm:t>
        <a:bodyPr/>
        <a:lstStyle/>
        <a:p>
          <a:r>
            <a:rPr lang="en-US" dirty="0">
              <a:solidFill>
                <a:schemeClr val="tx1"/>
              </a:solidFill>
            </a:rPr>
            <a:t>PY 23</a:t>
          </a:r>
        </a:p>
      </dgm:t>
    </dgm:pt>
    <dgm:pt modelId="{761C3408-D835-4288-AFD1-243652FD6AC7}" type="parTrans" cxnId="{858D0778-3921-43D0-84C5-9E1CD8929710}">
      <dgm:prSet/>
      <dgm:spPr/>
      <dgm:t>
        <a:bodyPr/>
        <a:lstStyle/>
        <a:p>
          <a:endParaRPr lang="en-US"/>
        </a:p>
      </dgm:t>
    </dgm:pt>
    <dgm:pt modelId="{D6554A87-3DB7-410D-9CF5-8099DBE7FEA1}" type="sibTrans" cxnId="{858D0778-3921-43D0-84C5-9E1CD8929710}">
      <dgm:prSet/>
      <dgm:spPr/>
      <dgm:t>
        <a:bodyPr/>
        <a:lstStyle/>
        <a:p>
          <a:endParaRPr lang="en-US"/>
        </a:p>
      </dgm:t>
    </dgm:pt>
    <dgm:pt modelId="{B1B92702-8726-4917-B958-52637A94EADB}">
      <dgm:prSet phldrT="[Text]"/>
      <dgm:spPr/>
      <dgm:t>
        <a:bodyPr/>
        <a:lstStyle/>
        <a:p>
          <a:r>
            <a:rPr lang="en-US" dirty="0">
              <a:solidFill>
                <a:schemeClr val="tx1"/>
              </a:solidFill>
            </a:rPr>
            <a:t>PY 24</a:t>
          </a:r>
        </a:p>
      </dgm:t>
    </dgm:pt>
    <dgm:pt modelId="{4DE39CFA-AAE6-4A51-83A3-D927CF821245}" type="parTrans" cxnId="{C8E35388-1822-4AB5-B5B7-CBFADC13DAE8}">
      <dgm:prSet/>
      <dgm:spPr/>
      <dgm:t>
        <a:bodyPr/>
        <a:lstStyle/>
        <a:p>
          <a:endParaRPr lang="en-US"/>
        </a:p>
      </dgm:t>
    </dgm:pt>
    <dgm:pt modelId="{CDCDB6DE-6F54-45ED-913A-22CBC6CD8AF2}" type="sibTrans" cxnId="{C8E35388-1822-4AB5-B5B7-CBFADC13DAE8}">
      <dgm:prSet/>
      <dgm:spPr/>
      <dgm:t>
        <a:bodyPr/>
        <a:lstStyle/>
        <a:p>
          <a:endParaRPr lang="en-US"/>
        </a:p>
      </dgm:t>
    </dgm:pt>
    <dgm:pt modelId="{4EF8BEAA-5B38-45D0-A9E9-E13AF8CE47F3}">
      <dgm:prSet custT="1"/>
      <dgm:spPr/>
      <dgm:t>
        <a:bodyPr/>
        <a:lstStyle/>
        <a:p>
          <a:r>
            <a:rPr lang="en-US" sz="1800" dirty="0"/>
            <a:t>86%  #1 among blind agencies in US</a:t>
          </a:r>
        </a:p>
      </dgm:t>
    </dgm:pt>
    <dgm:pt modelId="{C960F188-C21F-4F53-B247-23C520C000A3}" type="parTrans" cxnId="{8929A9B6-24FB-4823-9C4F-FFA8E6BF1B77}">
      <dgm:prSet/>
      <dgm:spPr/>
      <dgm:t>
        <a:bodyPr/>
        <a:lstStyle/>
        <a:p>
          <a:endParaRPr lang="en-US"/>
        </a:p>
      </dgm:t>
    </dgm:pt>
    <dgm:pt modelId="{748CB0A8-DFAA-43A7-B249-656E119FBD67}" type="sibTrans" cxnId="{8929A9B6-24FB-4823-9C4F-FFA8E6BF1B77}">
      <dgm:prSet/>
      <dgm:spPr/>
      <dgm:t>
        <a:bodyPr/>
        <a:lstStyle/>
        <a:p>
          <a:endParaRPr lang="en-US"/>
        </a:p>
      </dgm:t>
    </dgm:pt>
    <dgm:pt modelId="{2D1FD178-0F43-4228-91A4-055C9D52604B}">
      <dgm:prSet custT="1"/>
      <dgm:spPr/>
      <dgm:t>
        <a:bodyPr/>
        <a:lstStyle/>
        <a:p>
          <a:r>
            <a:rPr lang="en-US" sz="2000" dirty="0"/>
            <a:t>86%  #1 among blind agencies in US</a:t>
          </a:r>
        </a:p>
      </dgm:t>
    </dgm:pt>
    <dgm:pt modelId="{30DE1966-CE9A-4AF9-A65F-FEE4590E4584}" type="parTrans" cxnId="{D4674126-0D8F-4814-969E-6AA35ACEDA56}">
      <dgm:prSet/>
      <dgm:spPr/>
      <dgm:t>
        <a:bodyPr/>
        <a:lstStyle/>
        <a:p>
          <a:endParaRPr lang="en-US"/>
        </a:p>
      </dgm:t>
    </dgm:pt>
    <dgm:pt modelId="{3A710ED3-FDE1-44E6-A6D6-F77013DF0809}" type="sibTrans" cxnId="{D4674126-0D8F-4814-969E-6AA35ACEDA56}">
      <dgm:prSet/>
      <dgm:spPr/>
      <dgm:t>
        <a:bodyPr/>
        <a:lstStyle/>
        <a:p>
          <a:endParaRPr lang="en-US"/>
        </a:p>
      </dgm:t>
    </dgm:pt>
    <dgm:pt modelId="{54874C88-32DA-4B43-A906-84C7CFC03FEC}">
      <dgm:prSet/>
      <dgm:spPr/>
      <dgm:t>
        <a:bodyPr/>
        <a:lstStyle/>
        <a:p>
          <a:r>
            <a:rPr lang="en-US" dirty="0">
              <a:solidFill>
                <a:schemeClr val="tx1"/>
              </a:solidFill>
            </a:rPr>
            <a:t>PY 25</a:t>
          </a:r>
        </a:p>
      </dgm:t>
    </dgm:pt>
    <dgm:pt modelId="{5058E0C8-0823-428E-B9A4-C235CC830998}" type="parTrans" cxnId="{7E567CF7-36F0-49AF-91C8-EE78A84B413B}">
      <dgm:prSet/>
      <dgm:spPr/>
      <dgm:t>
        <a:bodyPr/>
        <a:lstStyle/>
        <a:p>
          <a:endParaRPr lang="en-US"/>
        </a:p>
      </dgm:t>
    </dgm:pt>
    <dgm:pt modelId="{F621CD35-1BFA-4E58-984A-D9A6A25D7372}" type="sibTrans" cxnId="{7E567CF7-36F0-49AF-91C8-EE78A84B413B}">
      <dgm:prSet/>
      <dgm:spPr/>
      <dgm:t>
        <a:bodyPr/>
        <a:lstStyle/>
        <a:p>
          <a:endParaRPr lang="en-US"/>
        </a:p>
      </dgm:t>
    </dgm:pt>
    <dgm:pt modelId="{2D372384-5FA0-4958-BBAA-3ED6647188E3}">
      <dgm:prSet custT="1"/>
      <dgm:spPr/>
      <dgm:t>
        <a:bodyPr/>
        <a:lstStyle/>
        <a:p>
          <a:r>
            <a:rPr lang="en-US" sz="1800" b="1" dirty="0"/>
            <a:t>86.4%</a:t>
          </a:r>
        </a:p>
      </dgm:t>
    </dgm:pt>
    <dgm:pt modelId="{2EBA950F-BDCE-4BB0-95F5-B9BED95FD466}" type="parTrans" cxnId="{0C40AD35-D049-441D-A1FF-69ECAF3B1DE6}">
      <dgm:prSet/>
      <dgm:spPr/>
      <dgm:t>
        <a:bodyPr/>
        <a:lstStyle/>
        <a:p>
          <a:endParaRPr lang="en-US"/>
        </a:p>
      </dgm:t>
    </dgm:pt>
    <dgm:pt modelId="{54A20E77-B5A4-4CC2-8DF6-6E307AC2CFB6}" type="sibTrans" cxnId="{0C40AD35-D049-441D-A1FF-69ECAF3B1DE6}">
      <dgm:prSet/>
      <dgm:spPr/>
      <dgm:t>
        <a:bodyPr/>
        <a:lstStyle/>
        <a:p>
          <a:endParaRPr lang="en-US"/>
        </a:p>
      </dgm:t>
    </dgm:pt>
    <dgm:pt modelId="{56D4FD81-99B7-48AA-909B-E190046C8369}">
      <dgm:prSet custT="1"/>
      <dgm:spPr/>
      <dgm:t>
        <a:bodyPr/>
        <a:lstStyle/>
        <a:p>
          <a:r>
            <a:rPr lang="en-US" sz="1800" dirty="0"/>
            <a:t>SD In </a:t>
          </a:r>
          <a:r>
            <a:rPr lang="en-US" sz="1800" b="1" dirty="0"/>
            <a:t>second</a:t>
          </a:r>
          <a:r>
            <a:rPr lang="en-US" sz="1800" dirty="0"/>
            <a:t> at 72.9</a:t>
          </a:r>
        </a:p>
      </dgm:t>
    </dgm:pt>
    <dgm:pt modelId="{028403F8-F4D4-48FB-915B-BF56FB11C0E3}" type="parTrans" cxnId="{E0EB0038-B00E-4F49-91CD-5B41CB84F591}">
      <dgm:prSet/>
      <dgm:spPr/>
      <dgm:t>
        <a:bodyPr/>
        <a:lstStyle/>
        <a:p>
          <a:endParaRPr lang="en-US"/>
        </a:p>
      </dgm:t>
    </dgm:pt>
    <dgm:pt modelId="{024EDA55-5184-446C-907E-5E62BA04B4F7}" type="sibTrans" cxnId="{E0EB0038-B00E-4F49-91CD-5B41CB84F591}">
      <dgm:prSet/>
      <dgm:spPr/>
      <dgm:t>
        <a:bodyPr/>
        <a:lstStyle/>
        <a:p>
          <a:endParaRPr lang="en-US"/>
        </a:p>
      </dgm:t>
    </dgm:pt>
    <dgm:pt modelId="{361157BB-66B0-4445-9D96-63D0832951E3}">
      <dgm:prSet custT="1"/>
      <dgm:spPr/>
      <dgm:t>
        <a:bodyPr/>
        <a:lstStyle/>
        <a:p>
          <a:r>
            <a:rPr lang="en-US" sz="1800" dirty="0"/>
            <a:t>Credential Attainment- #1 at 75.7%</a:t>
          </a:r>
        </a:p>
      </dgm:t>
    </dgm:pt>
    <dgm:pt modelId="{564D1E6F-FED7-4EBB-A49F-DE5E3174E007}" type="parTrans" cxnId="{96BBCB39-956F-4F0A-B54F-C079D94D7DFA}">
      <dgm:prSet/>
      <dgm:spPr/>
      <dgm:t>
        <a:bodyPr/>
        <a:lstStyle/>
        <a:p>
          <a:endParaRPr lang="en-US"/>
        </a:p>
      </dgm:t>
    </dgm:pt>
    <dgm:pt modelId="{D58C32DE-1C71-465D-8292-8B96BE2475E6}" type="sibTrans" cxnId="{96BBCB39-956F-4F0A-B54F-C079D94D7DFA}">
      <dgm:prSet/>
      <dgm:spPr/>
      <dgm:t>
        <a:bodyPr/>
        <a:lstStyle/>
        <a:p>
          <a:endParaRPr lang="en-US"/>
        </a:p>
      </dgm:t>
    </dgm:pt>
    <dgm:pt modelId="{7A9CD233-550B-4893-A82C-CC79CD12C3FB}" type="pres">
      <dgm:prSet presAssocID="{D2864E87-6078-498B-B2F1-54F34085FE8B}" presName="Name0" presStyleCnt="0">
        <dgm:presLayoutVars>
          <dgm:dir/>
          <dgm:animLvl val="lvl"/>
          <dgm:resizeHandles/>
        </dgm:presLayoutVars>
      </dgm:prSet>
      <dgm:spPr/>
    </dgm:pt>
    <dgm:pt modelId="{58BC95FA-F5A4-41A4-9AB5-E380088B5EAA}" type="pres">
      <dgm:prSet presAssocID="{809FD22D-DFD7-4F79-A0F6-A9741C33CC40}" presName="linNode" presStyleCnt="0"/>
      <dgm:spPr/>
    </dgm:pt>
    <dgm:pt modelId="{2E9C8C84-A6A6-4AD5-9F7A-3C600C0E9C40}" type="pres">
      <dgm:prSet presAssocID="{809FD22D-DFD7-4F79-A0F6-A9741C33CC40}" presName="parentShp" presStyleLbl="node1" presStyleIdx="0" presStyleCnt="6" custScaleY="16238" custLinFactNeighborX="-996" custLinFactNeighborY="-66">
        <dgm:presLayoutVars>
          <dgm:bulletEnabled val="1"/>
        </dgm:presLayoutVars>
      </dgm:prSet>
      <dgm:spPr/>
    </dgm:pt>
    <dgm:pt modelId="{600145B5-609F-4ED6-BAB6-5C4AAF018DED}" type="pres">
      <dgm:prSet presAssocID="{809FD22D-DFD7-4F79-A0F6-A9741C33CC40}" presName="childShp" presStyleLbl="bgAccFollowNode1" presStyleIdx="0" presStyleCnt="6" custScaleY="15189" custLinFactNeighborX="4941" custLinFactNeighborY="-609">
        <dgm:presLayoutVars>
          <dgm:bulletEnabled val="1"/>
        </dgm:presLayoutVars>
      </dgm:prSet>
      <dgm:spPr/>
    </dgm:pt>
    <dgm:pt modelId="{CD87963D-32DD-4070-A2A2-D5F6E10132F8}" type="pres">
      <dgm:prSet presAssocID="{BDE58302-299A-43DA-B632-1738BBFF75B7}" presName="spacing" presStyleCnt="0"/>
      <dgm:spPr/>
    </dgm:pt>
    <dgm:pt modelId="{DBDAC26D-8370-4BBE-948B-D5EBFFF63D60}" type="pres">
      <dgm:prSet presAssocID="{4073EB44-223D-4CAC-B36C-2799E63C9896}" presName="linNode" presStyleCnt="0"/>
      <dgm:spPr/>
    </dgm:pt>
    <dgm:pt modelId="{318820AF-3351-46C3-8412-9184091A3862}" type="pres">
      <dgm:prSet presAssocID="{4073EB44-223D-4CAC-B36C-2799E63C9896}" presName="parentShp" presStyleLbl="node1" presStyleIdx="1" presStyleCnt="6" custScaleY="18594" custLinFactNeighborY="-10048">
        <dgm:presLayoutVars>
          <dgm:bulletEnabled val="1"/>
        </dgm:presLayoutVars>
      </dgm:prSet>
      <dgm:spPr/>
    </dgm:pt>
    <dgm:pt modelId="{61202A2E-95D5-4780-B889-4FE220D27DE3}" type="pres">
      <dgm:prSet presAssocID="{4073EB44-223D-4CAC-B36C-2799E63C9896}" presName="childShp" presStyleLbl="bgAccFollowNode1" presStyleIdx="1" presStyleCnt="6" custScaleY="14564" custLinFactNeighborX="-990" custLinFactNeighborY="-10275">
        <dgm:presLayoutVars>
          <dgm:bulletEnabled val="1"/>
        </dgm:presLayoutVars>
      </dgm:prSet>
      <dgm:spPr/>
    </dgm:pt>
    <dgm:pt modelId="{1A920E43-456D-4DCB-8D44-F02EFEB9BF59}" type="pres">
      <dgm:prSet presAssocID="{8BDC52B7-CEA2-4300-BD2C-BB5F59AB82E4}" presName="spacing" presStyleCnt="0"/>
      <dgm:spPr/>
    </dgm:pt>
    <dgm:pt modelId="{9EF381E2-E293-4034-854F-4CB7A8F25E7D}" type="pres">
      <dgm:prSet presAssocID="{A68F3975-1D34-4A9B-A6AD-04EF088EFDB2}" presName="linNode" presStyleCnt="0"/>
      <dgm:spPr/>
    </dgm:pt>
    <dgm:pt modelId="{9174F21F-34F3-4B1D-80A3-D34B0D2034B0}" type="pres">
      <dgm:prSet presAssocID="{A68F3975-1D34-4A9B-A6AD-04EF088EFDB2}" presName="parentShp" presStyleLbl="node1" presStyleIdx="2" presStyleCnt="6" custScaleY="17954" custLinFactNeighborX="-6943" custLinFactNeighborY="-19257">
        <dgm:presLayoutVars>
          <dgm:bulletEnabled val="1"/>
        </dgm:presLayoutVars>
      </dgm:prSet>
      <dgm:spPr/>
    </dgm:pt>
    <dgm:pt modelId="{F79FCC7C-25D5-4316-A775-221EFD278D3C}" type="pres">
      <dgm:prSet presAssocID="{A68F3975-1D34-4A9B-A6AD-04EF088EFDB2}" presName="childShp" presStyleLbl="bgAccFollowNode1" presStyleIdx="2" presStyleCnt="6" custScaleX="100000" custScaleY="15326" custLinFactNeighborX="2466" custLinFactNeighborY="-20571">
        <dgm:presLayoutVars>
          <dgm:bulletEnabled val="1"/>
        </dgm:presLayoutVars>
      </dgm:prSet>
      <dgm:spPr/>
    </dgm:pt>
    <dgm:pt modelId="{79271E5A-12EE-4D77-BA51-D8A367DC1839}" type="pres">
      <dgm:prSet presAssocID="{8BFE1A72-2623-46D7-BDE2-CE4EDC64D1E6}" presName="spacing" presStyleCnt="0"/>
      <dgm:spPr/>
    </dgm:pt>
    <dgm:pt modelId="{4B37AEC4-7F44-4083-8882-2D907FE52F4B}" type="pres">
      <dgm:prSet presAssocID="{2637AFE4-82B9-488F-AC5D-4225B59D8DAA}" presName="linNode" presStyleCnt="0"/>
      <dgm:spPr/>
    </dgm:pt>
    <dgm:pt modelId="{9EBCBD5C-33D7-4895-A359-CB1A99D41BE0}" type="pres">
      <dgm:prSet presAssocID="{2637AFE4-82B9-488F-AC5D-4225B59D8DAA}" presName="parentShp" presStyleLbl="node1" presStyleIdx="3" presStyleCnt="6" custScaleY="17954" custLinFactNeighborX="-1121" custLinFactNeighborY="-30604">
        <dgm:presLayoutVars>
          <dgm:bulletEnabled val="1"/>
        </dgm:presLayoutVars>
      </dgm:prSet>
      <dgm:spPr/>
    </dgm:pt>
    <dgm:pt modelId="{82CAA777-61A1-4081-928D-CE8EBAC02298}" type="pres">
      <dgm:prSet presAssocID="{2637AFE4-82B9-488F-AC5D-4225B59D8DAA}" presName="childShp" presStyleLbl="bgAccFollowNode1" presStyleIdx="3" presStyleCnt="6" custScaleX="98692" custScaleY="30524" custLinFactNeighborX="-990" custLinFactNeighborY="-31536">
        <dgm:presLayoutVars>
          <dgm:bulletEnabled val="1"/>
        </dgm:presLayoutVars>
      </dgm:prSet>
      <dgm:spPr/>
    </dgm:pt>
    <dgm:pt modelId="{74AA5B3A-F451-4B85-B148-2B5823855652}" type="pres">
      <dgm:prSet presAssocID="{D6554A87-3DB7-410D-9CF5-8099DBE7FEA1}" presName="spacing" presStyleCnt="0"/>
      <dgm:spPr/>
    </dgm:pt>
    <dgm:pt modelId="{143942CE-EE65-441F-9A76-0B219DBB511F}" type="pres">
      <dgm:prSet presAssocID="{B1B92702-8726-4917-B958-52637A94EADB}" presName="linNode" presStyleCnt="0"/>
      <dgm:spPr/>
    </dgm:pt>
    <dgm:pt modelId="{A2C7D50F-DF5D-4616-AC51-808AF1F9825F}" type="pres">
      <dgm:prSet presAssocID="{B1B92702-8726-4917-B958-52637A94EADB}" presName="parentShp" presStyleLbl="node1" presStyleIdx="4" presStyleCnt="6" custScaleY="17954" custLinFactNeighborX="-795" custLinFactNeighborY="-39418">
        <dgm:presLayoutVars>
          <dgm:bulletEnabled val="1"/>
        </dgm:presLayoutVars>
      </dgm:prSet>
      <dgm:spPr/>
    </dgm:pt>
    <dgm:pt modelId="{7F52606D-A931-419A-94CC-94DE8FE8A5CA}" type="pres">
      <dgm:prSet presAssocID="{B1B92702-8726-4917-B958-52637A94EADB}" presName="childShp" presStyleLbl="bgAccFollowNode1" presStyleIdx="4" presStyleCnt="6" custScaleX="101899" custScaleY="34340" custLinFactNeighborX="1050" custLinFactNeighborY="-41256">
        <dgm:presLayoutVars>
          <dgm:bulletEnabled val="1"/>
        </dgm:presLayoutVars>
      </dgm:prSet>
      <dgm:spPr/>
    </dgm:pt>
    <dgm:pt modelId="{625E2931-22A3-42A7-A061-CA46F472E231}" type="pres">
      <dgm:prSet presAssocID="{CDCDB6DE-6F54-45ED-913A-22CBC6CD8AF2}" presName="spacing" presStyleCnt="0"/>
      <dgm:spPr/>
    </dgm:pt>
    <dgm:pt modelId="{1DB976D5-1188-476A-9FBF-EDCAA39DA12B}" type="pres">
      <dgm:prSet presAssocID="{54874C88-32DA-4B43-A906-84C7CFC03FEC}" presName="linNode" presStyleCnt="0"/>
      <dgm:spPr/>
    </dgm:pt>
    <dgm:pt modelId="{2E1C2C13-145E-4AE1-A512-3BE476D4822D}" type="pres">
      <dgm:prSet presAssocID="{54874C88-32DA-4B43-A906-84C7CFC03FEC}" presName="parentShp" presStyleLbl="node1" presStyleIdx="5" presStyleCnt="6" custScaleY="50588" custLinFactNeighborX="-996" custLinFactNeighborY="-50557">
        <dgm:presLayoutVars>
          <dgm:bulletEnabled val="1"/>
        </dgm:presLayoutVars>
      </dgm:prSet>
      <dgm:spPr/>
    </dgm:pt>
    <dgm:pt modelId="{7502ED17-59C9-4B8B-831D-A9D498154048}" type="pres">
      <dgm:prSet presAssocID="{54874C88-32DA-4B43-A906-84C7CFC03FEC}" presName="childShp" presStyleLbl="bgAccFollowNode1" presStyleIdx="5" presStyleCnt="6" custAng="10800000" custFlipVert="1" custScaleY="110944" custLinFactNeighborX="981" custLinFactNeighborY="-51952">
        <dgm:presLayoutVars>
          <dgm:bulletEnabled val="1"/>
        </dgm:presLayoutVars>
      </dgm:prSet>
      <dgm:spPr/>
    </dgm:pt>
  </dgm:ptLst>
  <dgm:cxnLst>
    <dgm:cxn modelId="{664AC61B-153C-40BE-A946-EB58E117A579}" type="presOf" srcId="{D2864E87-6078-498B-B2F1-54F34085FE8B}" destId="{7A9CD233-550B-4893-A82C-CC79CD12C3FB}" srcOrd="0" destOrd="0" presId="urn:microsoft.com/office/officeart/2005/8/layout/vList6"/>
    <dgm:cxn modelId="{D4674126-0D8F-4814-969E-6AA35ACEDA56}" srcId="{B1B92702-8726-4917-B958-52637A94EADB}" destId="{2D1FD178-0F43-4228-91A4-055C9D52604B}" srcOrd="0" destOrd="0" parTransId="{30DE1966-CE9A-4AF9-A65F-FEE4590E4584}" sibTransId="{3A710ED3-FDE1-44E6-A6D6-F77013DF0809}"/>
    <dgm:cxn modelId="{82454D26-866B-4D7D-A00D-110226D9E075}" type="presOf" srcId="{2D372384-5FA0-4958-BBAA-3ED6647188E3}" destId="{7502ED17-59C9-4B8B-831D-A9D498154048}" srcOrd="0" destOrd="0" presId="urn:microsoft.com/office/officeart/2005/8/layout/vList6"/>
    <dgm:cxn modelId="{0C40AD35-D049-441D-A1FF-69ECAF3B1DE6}" srcId="{54874C88-32DA-4B43-A906-84C7CFC03FEC}" destId="{2D372384-5FA0-4958-BBAA-3ED6647188E3}" srcOrd="0" destOrd="0" parTransId="{2EBA950F-BDCE-4BB0-95F5-B9BED95FD466}" sibTransId="{54A20E77-B5A4-4CC2-8DF6-6E307AC2CFB6}"/>
    <dgm:cxn modelId="{E0EB0038-B00E-4F49-91CD-5B41CB84F591}" srcId="{54874C88-32DA-4B43-A906-84C7CFC03FEC}" destId="{56D4FD81-99B7-48AA-909B-E190046C8369}" srcOrd="1" destOrd="0" parTransId="{028403F8-F4D4-48FB-915B-BF56FB11C0E3}" sibTransId="{024EDA55-5184-446C-907E-5E62BA04B4F7}"/>
    <dgm:cxn modelId="{96BBCB39-956F-4F0A-B54F-C079D94D7DFA}" srcId="{54874C88-32DA-4B43-A906-84C7CFC03FEC}" destId="{361157BB-66B0-4445-9D96-63D0832951E3}" srcOrd="2" destOrd="0" parTransId="{564D1E6F-FED7-4EBB-A49F-DE5E3174E007}" sibTransId="{D58C32DE-1C71-465D-8292-8B96BE2475E6}"/>
    <dgm:cxn modelId="{9EA38C4A-C04A-47B3-8F38-35FCB538683C}" srcId="{D2864E87-6078-498B-B2F1-54F34085FE8B}" destId="{A68F3975-1D34-4A9B-A6AD-04EF088EFDB2}" srcOrd="2" destOrd="0" parTransId="{AEA1669B-6D1D-46FB-84A1-561C957D2A1C}" sibTransId="{8BFE1A72-2623-46D7-BDE2-CE4EDC64D1E6}"/>
    <dgm:cxn modelId="{198C5776-02A6-45F1-A700-4F2908363A06}" type="presOf" srcId="{4073EB44-223D-4CAC-B36C-2799E63C9896}" destId="{318820AF-3351-46C3-8412-9184091A3862}" srcOrd="0" destOrd="0" presId="urn:microsoft.com/office/officeart/2005/8/layout/vList6"/>
    <dgm:cxn modelId="{9D6CF977-CD84-4BB9-A878-F28F45D3692C}" type="presOf" srcId="{A68F3975-1D34-4A9B-A6AD-04EF088EFDB2}" destId="{9174F21F-34F3-4B1D-80A3-D34B0D2034B0}" srcOrd="0" destOrd="0" presId="urn:microsoft.com/office/officeart/2005/8/layout/vList6"/>
    <dgm:cxn modelId="{858D0778-3921-43D0-84C5-9E1CD8929710}" srcId="{D2864E87-6078-498B-B2F1-54F34085FE8B}" destId="{2637AFE4-82B9-488F-AC5D-4225B59D8DAA}" srcOrd="3" destOrd="0" parTransId="{761C3408-D835-4288-AFD1-243652FD6AC7}" sibTransId="{D6554A87-3DB7-410D-9CF5-8099DBE7FEA1}"/>
    <dgm:cxn modelId="{C8973C7D-4D76-45A3-9FE3-E812EC379AAA}" type="presOf" srcId="{AC3C3404-50E7-41F5-BF2F-809B63BAD26F}" destId="{600145B5-609F-4ED6-BAB6-5C4AAF018DED}" srcOrd="0" destOrd="0" presId="urn:microsoft.com/office/officeart/2005/8/layout/vList6"/>
    <dgm:cxn modelId="{C7C33A81-D5BA-4607-8152-8E07529C7E23}" srcId="{809FD22D-DFD7-4F79-A0F6-A9741C33CC40}" destId="{AC3C3404-50E7-41F5-BF2F-809B63BAD26F}" srcOrd="0" destOrd="0" parTransId="{B9725658-2107-4C0D-BB38-AF9D90A341FE}" sibTransId="{2BB74310-C87C-4D65-BB9B-AF4A0680BB52}"/>
    <dgm:cxn modelId="{C8E35388-1822-4AB5-B5B7-CBFADC13DAE8}" srcId="{D2864E87-6078-498B-B2F1-54F34085FE8B}" destId="{B1B92702-8726-4917-B958-52637A94EADB}" srcOrd="4" destOrd="0" parTransId="{4DE39CFA-AAE6-4A51-83A3-D927CF821245}" sibTransId="{CDCDB6DE-6F54-45ED-913A-22CBC6CD8AF2}"/>
    <dgm:cxn modelId="{DABE568A-3F9A-4BFF-8910-0E847E010618}" type="presOf" srcId="{56D4FD81-99B7-48AA-909B-E190046C8369}" destId="{7502ED17-59C9-4B8B-831D-A9D498154048}" srcOrd="0" destOrd="1" presId="urn:microsoft.com/office/officeart/2005/8/layout/vList6"/>
    <dgm:cxn modelId="{CA96CA96-1361-4FD7-8AAB-A1732913AF4C}" srcId="{D2864E87-6078-498B-B2F1-54F34085FE8B}" destId="{4073EB44-223D-4CAC-B36C-2799E63C9896}" srcOrd="1" destOrd="0" parTransId="{B0F64DEB-C52A-4650-B923-EA82C2CF7C5E}" sibTransId="{8BDC52B7-CEA2-4300-BD2C-BB5F59AB82E4}"/>
    <dgm:cxn modelId="{0A4967AD-DF76-4815-B2F7-225B5D88255C}" type="presOf" srcId="{2D1FD178-0F43-4228-91A4-055C9D52604B}" destId="{7F52606D-A931-419A-94CC-94DE8FE8A5CA}" srcOrd="0" destOrd="0" presId="urn:microsoft.com/office/officeart/2005/8/layout/vList6"/>
    <dgm:cxn modelId="{D8F071AE-6E74-4FA0-96F7-D6552A22A586}" type="presOf" srcId="{6D25C7DF-E096-4EA4-9590-C17A8EB9AAAC}" destId="{61202A2E-95D5-4780-B889-4FE220D27DE3}" srcOrd="0" destOrd="0" presId="urn:microsoft.com/office/officeart/2005/8/layout/vList6"/>
    <dgm:cxn modelId="{8929A9B6-24FB-4823-9C4F-FFA8E6BF1B77}" srcId="{2637AFE4-82B9-488F-AC5D-4225B59D8DAA}" destId="{4EF8BEAA-5B38-45D0-A9E9-E13AF8CE47F3}" srcOrd="0" destOrd="0" parTransId="{C960F188-C21F-4F53-B247-23C520C000A3}" sibTransId="{748CB0A8-DFAA-43A7-B249-656E119FBD67}"/>
    <dgm:cxn modelId="{DE15ECBF-8555-4B79-B400-92FC2C4A0772}" type="presOf" srcId="{809FD22D-DFD7-4F79-A0F6-A9741C33CC40}" destId="{2E9C8C84-A6A6-4AD5-9F7A-3C600C0E9C40}" srcOrd="0" destOrd="0" presId="urn:microsoft.com/office/officeart/2005/8/layout/vList6"/>
    <dgm:cxn modelId="{388573C4-2D1E-4CB5-B23A-45A05852CEE5}" srcId="{A68F3975-1D34-4A9B-A6AD-04EF088EFDB2}" destId="{DB51B6E5-7659-43A4-BB87-0CB3194079EC}" srcOrd="0" destOrd="0" parTransId="{7CD3D7B0-E360-464E-BCAB-6AE9F1685AC2}" sibTransId="{0335DEDC-2FC8-48B9-9A1F-29E10B0455C6}"/>
    <dgm:cxn modelId="{8B66F3C5-2C5E-4082-8CDA-46508F15861F}" type="presOf" srcId="{DB51B6E5-7659-43A4-BB87-0CB3194079EC}" destId="{F79FCC7C-25D5-4316-A775-221EFD278D3C}" srcOrd="0" destOrd="0" presId="urn:microsoft.com/office/officeart/2005/8/layout/vList6"/>
    <dgm:cxn modelId="{4BAF0AD8-8977-4FF2-B19F-9CC0408667B0}" type="presOf" srcId="{54874C88-32DA-4B43-A906-84C7CFC03FEC}" destId="{2E1C2C13-145E-4AE1-A512-3BE476D4822D}" srcOrd="0" destOrd="0" presId="urn:microsoft.com/office/officeart/2005/8/layout/vList6"/>
    <dgm:cxn modelId="{B38FD0E3-5DCA-4C7E-8C2F-326963CC891A}" srcId="{D2864E87-6078-498B-B2F1-54F34085FE8B}" destId="{809FD22D-DFD7-4F79-A0F6-A9741C33CC40}" srcOrd="0" destOrd="0" parTransId="{48494997-70D3-4458-BF2B-6E98E11F72DD}" sibTransId="{BDE58302-299A-43DA-B632-1738BBFF75B7}"/>
    <dgm:cxn modelId="{968227EE-B285-4191-82BF-CC072D79491B}" type="presOf" srcId="{361157BB-66B0-4445-9D96-63D0832951E3}" destId="{7502ED17-59C9-4B8B-831D-A9D498154048}" srcOrd="0" destOrd="2" presId="urn:microsoft.com/office/officeart/2005/8/layout/vList6"/>
    <dgm:cxn modelId="{4032D8F3-9F76-4BE2-BA86-C0FAE66B00FF}" type="presOf" srcId="{B1B92702-8726-4917-B958-52637A94EADB}" destId="{A2C7D50F-DF5D-4616-AC51-808AF1F9825F}" srcOrd="0" destOrd="0" presId="urn:microsoft.com/office/officeart/2005/8/layout/vList6"/>
    <dgm:cxn modelId="{2F022BF4-6052-4100-940E-F1D9E26492B7}" type="presOf" srcId="{4EF8BEAA-5B38-45D0-A9E9-E13AF8CE47F3}" destId="{82CAA777-61A1-4081-928D-CE8EBAC02298}" srcOrd="0" destOrd="0" presId="urn:microsoft.com/office/officeart/2005/8/layout/vList6"/>
    <dgm:cxn modelId="{7E567CF7-36F0-49AF-91C8-EE78A84B413B}" srcId="{D2864E87-6078-498B-B2F1-54F34085FE8B}" destId="{54874C88-32DA-4B43-A906-84C7CFC03FEC}" srcOrd="5" destOrd="0" parTransId="{5058E0C8-0823-428E-B9A4-C235CC830998}" sibTransId="{F621CD35-1BFA-4E58-984A-D9A6A25D7372}"/>
    <dgm:cxn modelId="{BF7BC6FB-99FC-4CDD-8447-987F4335F08F}" type="presOf" srcId="{2637AFE4-82B9-488F-AC5D-4225B59D8DAA}" destId="{9EBCBD5C-33D7-4895-A359-CB1A99D41BE0}" srcOrd="0" destOrd="0" presId="urn:microsoft.com/office/officeart/2005/8/layout/vList6"/>
    <dgm:cxn modelId="{777F07FF-5065-4524-AFA1-4DB639FE0FA9}" srcId="{4073EB44-223D-4CAC-B36C-2799E63C9896}" destId="{6D25C7DF-E096-4EA4-9590-C17A8EB9AAAC}" srcOrd="0" destOrd="0" parTransId="{F00629F9-2BC2-48A2-A9E7-4225E8545428}" sibTransId="{17DAAFBB-7810-4C03-A293-D6DBC39FFFB0}"/>
    <dgm:cxn modelId="{1DD91289-CD17-4CC9-8D62-F52057E3AF87}" type="presParOf" srcId="{7A9CD233-550B-4893-A82C-CC79CD12C3FB}" destId="{58BC95FA-F5A4-41A4-9AB5-E380088B5EAA}" srcOrd="0" destOrd="0" presId="urn:microsoft.com/office/officeart/2005/8/layout/vList6"/>
    <dgm:cxn modelId="{AD66D3AB-F936-4759-BE4D-9DFA3A0FD31E}" type="presParOf" srcId="{58BC95FA-F5A4-41A4-9AB5-E380088B5EAA}" destId="{2E9C8C84-A6A6-4AD5-9F7A-3C600C0E9C40}" srcOrd="0" destOrd="0" presId="urn:microsoft.com/office/officeart/2005/8/layout/vList6"/>
    <dgm:cxn modelId="{95734BF4-D003-4F42-A099-7AFB5CD45E62}" type="presParOf" srcId="{58BC95FA-F5A4-41A4-9AB5-E380088B5EAA}" destId="{600145B5-609F-4ED6-BAB6-5C4AAF018DED}" srcOrd="1" destOrd="0" presId="urn:microsoft.com/office/officeart/2005/8/layout/vList6"/>
    <dgm:cxn modelId="{92FCE817-050B-4398-9DE5-DF2D92CAE85E}" type="presParOf" srcId="{7A9CD233-550B-4893-A82C-CC79CD12C3FB}" destId="{CD87963D-32DD-4070-A2A2-D5F6E10132F8}" srcOrd="1" destOrd="0" presId="urn:microsoft.com/office/officeart/2005/8/layout/vList6"/>
    <dgm:cxn modelId="{90A0DD4B-5E7B-40E9-A949-FC74CE78CE2D}" type="presParOf" srcId="{7A9CD233-550B-4893-A82C-CC79CD12C3FB}" destId="{DBDAC26D-8370-4BBE-948B-D5EBFFF63D60}" srcOrd="2" destOrd="0" presId="urn:microsoft.com/office/officeart/2005/8/layout/vList6"/>
    <dgm:cxn modelId="{BAE1288D-394C-4BCE-B981-E30A6EC1301F}" type="presParOf" srcId="{DBDAC26D-8370-4BBE-948B-D5EBFFF63D60}" destId="{318820AF-3351-46C3-8412-9184091A3862}" srcOrd="0" destOrd="0" presId="urn:microsoft.com/office/officeart/2005/8/layout/vList6"/>
    <dgm:cxn modelId="{765B31C1-02D6-4625-B43C-F4C0E10D75D3}" type="presParOf" srcId="{DBDAC26D-8370-4BBE-948B-D5EBFFF63D60}" destId="{61202A2E-95D5-4780-B889-4FE220D27DE3}" srcOrd="1" destOrd="0" presId="urn:microsoft.com/office/officeart/2005/8/layout/vList6"/>
    <dgm:cxn modelId="{2F4CE85D-1CA4-431B-BB93-74B8EB2307EA}" type="presParOf" srcId="{7A9CD233-550B-4893-A82C-CC79CD12C3FB}" destId="{1A920E43-456D-4DCB-8D44-F02EFEB9BF59}" srcOrd="3" destOrd="0" presId="urn:microsoft.com/office/officeart/2005/8/layout/vList6"/>
    <dgm:cxn modelId="{3C8B03AB-3684-4F2D-BEA3-18F6D3B7DFE2}" type="presParOf" srcId="{7A9CD233-550B-4893-A82C-CC79CD12C3FB}" destId="{9EF381E2-E293-4034-854F-4CB7A8F25E7D}" srcOrd="4" destOrd="0" presId="urn:microsoft.com/office/officeart/2005/8/layout/vList6"/>
    <dgm:cxn modelId="{48E9110F-E36E-46FE-82B6-F9272F5C16C6}" type="presParOf" srcId="{9EF381E2-E293-4034-854F-4CB7A8F25E7D}" destId="{9174F21F-34F3-4B1D-80A3-D34B0D2034B0}" srcOrd="0" destOrd="0" presId="urn:microsoft.com/office/officeart/2005/8/layout/vList6"/>
    <dgm:cxn modelId="{5EFECCDC-696A-494B-BE94-92875C607CBE}" type="presParOf" srcId="{9EF381E2-E293-4034-854F-4CB7A8F25E7D}" destId="{F79FCC7C-25D5-4316-A775-221EFD278D3C}" srcOrd="1" destOrd="0" presId="urn:microsoft.com/office/officeart/2005/8/layout/vList6"/>
    <dgm:cxn modelId="{B32F240F-15C8-4BF0-B38C-941F11137A2A}" type="presParOf" srcId="{7A9CD233-550B-4893-A82C-CC79CD12C3FB}" destId="{79271E5A-12EE-4D77-BA51-D8A367DC1839}" srcOrd="5" destOrd="0" presId="urn:microsoft.com/office/officeart/2005/8/layout/vList6"/>
    <dgm:cxn modelId="{3F0F3812-7BE5-44C7-8156-465A320A6FEB}" type="presParOf" srcId="{7A9CD233-550B-4893-A82C-CC79CD12C3FB}" destId="{4B37AEC4-7F44-4083-8882-2D907FE52F4B}" srcOrd="6" destOrd="0" presId="urn:microsoft.com/office/officeart/2005/8/layout/vList6"/>
    <dgm:cxn modelId="{7378ECF9-7C52-4009-A981-1BC23562F366}" type="presParOf" srcId="{4B37AEC4-7F44-4083-8882-2D907FE52F4B}" destId="{9EBCBD5C-33D7-4895-A359-CB1A99D41BE0}" srcOrd="0" destOrd="0" presId="urn:microsoft.com/office/officeart/2005/8/layout/vList6"/>
    <dgm:cxn modelId="{81EF1EDA-80E5-40D9-B2EC-F0DA1C03B99E}" type="presParOf" srcId="{4B37AEC4-7F44-4083-8882-2D907FE52F4B}" destId="{82CAA777-61A1-4081-928D-CE8EBAC02298}" srcOrd="1" destOrd="0" presId="urn:microsoft.com/office/officeart/2005/8/layout/vList6"/>
    <dgm:cxn modelId="{7E8AD986-082D-427A-9C16-76261D7D44BB}" type="presParOf" srcId="{7A9CD233-550B-4893-A82C-CC79CD12C3FB}" destId="{74AA5B3A-F451-4B85-B148-2B5823855652}" srcOrd="7" destOrd="0" presId="urn:microsoft.com/office/officeart/2005/8/layout/vList6"/>
    <dgm:cxn modelId="{B7742432-7114-47A1-B9A7-E2B12D89C84A}" type="presParOf" srcId="{7A9CD233-550B-4893-A82C-CC79CD12C3FB}" destId="{143942CE-EE65-441F-9A76-0B219DBB511F}" srcOrd="8" destOrd="0" presId="urn:microsoft.com/office/officeart/2005/8/layout/vList6"/>
    <dgm:cxn modelId="{89D6B6C1-D5F4-4822-B946-ECC405AFBBF6}" type="presParOf" srcId="{143942CE-EE65-441F-9A76-0B219DBB511F}" destId="{A2C7D50F-DF5D-4616-AC51-808AF1F9825F}" srcOrd="0" destOrd="0" presId="urn:microsoft.com/office/officeart/2005/8/layout/vList6"/>
    <dgm:cxn modelId="{1D3C7B88-FFEB-421F-A745-698140B7074A}" type="presParOf" srcId="{143942CE-EE65-441F-9A76-0B219DBB511F}" destId="{7F52606D-A931-419A-94CC-94DE8FE8A5CA}" srcOrd="1" destOrd="0" presId="urn:microsoft.com/office/officeart/2005/8/layout/vList6"/>
    <dgm:cxn modelId="{32B96BD7-6D3A-4E2B-AF04-7D478C5B98D6}" type="presParOf" srcId="{7A9CD233-550B-4893-A82C-CC79CD12C3FB}" destId="{625E2931-22A3-42A7-A061-CA46F472E231}" srcOrd="9" destOrd="0" presId="urn:microsoft.com/office/officeart/2005/8/layout/vList6"/>
    <dgm:cxn modelId="{4D4B1359-DF2C-4D36-A5A5-AFC1AF211E0A}" type="presParOf" srcId="{7A9CD233-550B-4893-A82C-CC79CD12C3FB}" destId="{1DB976D5-1188-476A-9FBF-EDCAA39DA12B}" srcOrd="10" destOrd="0" presId="urn:microsoft.com/office/officeart/2005/8/layout/vList6"/>
    <dgm:cxn modelId="{636628CD-A306-48C9-A140-E31646E31ADE}" type="presParOf" srcId="{1DB976D5-1188-476A-9FBF-EDCAA39DA12B}" destId="{2E1C2C13-145E-4AE1-A512-3BE476D4822D}" srcOrd="0" destOrd="0" presId="urn:microsoft.com/office/officeart/2005/8/layout/vList6"/>
    <dgm:cxn modelId="{FA55E04E-3CDD-401B-B012-86A931892784}" type="presParOf" srcId="{1DB976D5-1188-476A-9FBF-EDCAA39DA12B}" destId="{7502ED17-59C9-4B8B-831D-A9D49815404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D8649-5165-45DD-99B8-74F3142E401D}">
      <dsp:nvSpPr>
        <dsp:cNvPr id="0" name=""/>
        <dsp:cNvSpPr/>
      </dsp:nvSpPr>
      <dsp:spPr>
        <a:xfrm>
          <a:off x="3200392" y="0"/>
          <a:ext cx="4937760" cy="1160859"/>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Offered 2 programs</a:t>
          </a:r>
        </a:p>
        <a:p>
          <a:pPr marL="228600" lvl="1" indent="-228600" algn="l" defTabSz="933450">
            <a:lnSpc>
              <a:spcPct val="90000"/>
            </a:lnSpc>
            <a:spcBef>
              <a:spcPct val="0"/>
            </a:spcBef>
            <a:spcAft>
              <a:spcPct val="15000"/>
            </a:spcAft>
            <a:buChar char="•"/>
          </a:pPr>
          <a:r>
            <a:rPr lang="en-US" sz="2100" kern="1200" dirty="0"/>
            <a:t>Total of 30 Students served</a:t>
          </a:r>
        </a:p>
      </dsp:txBody>
      <dsp:txXfrm>
        <a:off x="3200392" y="145107"/>
        <a:ext cx="4502438" cy="870645"/>
      </dsp:txXfrm>
    </dsp:sp>
    <dsp:sp modelId="{E714309C-F4A2-40C3-AD45-B1643D5955F6}">
      <dsp:nvSpPr>
        <dsp:cNvPr id="0" name=""/>
        <dsp:cNvSpPr/>
      </dsp:nvSpPr>
      <dsp:spPr>
        <a:xfrm>
          <a:off x="0" y="297"/>
          <a:ext cx="3291840" cy="116085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2017- Center Traditional Programs</a:t>
          </a:r>
        </a:p>
      </dsp:txBody>
      <dsp:txXfrm>
        <a:off x="56668" y="56965"/>
        <a:ext cx="3178504" cy="1047523"/>
      </dsp:txXfrm>
    </dsp:sp>
    <dsp:sp modelId="{CF515FFD-CCE3-448B-9FDF-FFFD806032D3}">
      <dsp:nvSpPr>
        <dsp:cNvPr id="0" name=""/>
        <dsp:cNvSpPr/>
      </dsp:nvSpPr>
      <dsp:spPr>
        <a:xfrm>
          <a:off x="3291839" y="1277541"/>
          <a:ext cx="4937760" cy="1160859"/>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Offered 23 programs </a:t>
          </a:r>
        </a:p>
        <a:p>
          <a:pPr marL="228600" lvl="1" indent="-228600" algn="l" defTabSz="933450">
            <a:lnSpc>
              <a:spcPct val="90000"/>
            </a:lnSpc>
            <a:spcBef>
              <a:spcPct val="0"/>
            </a:spcBef>
            <a:spcAft>
              <a:spcPct val="15000"/>
            </a:spcAft>
            <a:buChar char="•"/>
          </a:pPr>
          <a:r>
            <a:rPr lang="en-US" sz="2100" kern="1200" dirty="0"/>
            <a:t>Total of 564 programs accessed</a:t>
          </a:r>
        </a:p>
      </dsp:txBody>
      <dsp:txXfrm>
        <a:off x="3291839" y="1422648"/>
        <a:ext cx="4502438" cy="870645"/>
      </dsp:txXfrm>
    </dsp:sp>
    <dsp:sp modelId="{C4BEFCD0-A48E-4528-84E1-2120F4623C3D}">
      <dsp:nvSpPr>
        <dsp:cNvPr id="0" name=""/>
        <dsp:cNvSpPr/>
      </dsp:nvSpPr>
      <dsp:spPr>
        <a:xfrm>
          <a:off x="0" y="1277243"/>
          <a:ext cx="3291840" cy="116085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2024 Student Team Programs Accessed</a:t>
          </a:r>
        </a:p>
      </dsp:txBody>
      <dsp:txXfrm>
        <a:off x="56668" y="1333911"/>
        <a:ext cx="3178504" cy="1047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70AB2-AEEC-4DBC-AD50-513FEEFE7C48}">
      <dsp:nvSpPr>
        <dsp:cNvPr id="0" name=""/>
        <dsp:cNvSpPr/>
      </dsp:nvSpPr>
      <dsp:spPr>
        <a:xfrm>
          <a:off x="3200399" y="260"/>
          <a:ext cx="4800600" cy="1015751"/>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27 Programs offered</a:t>
          </a:r>
        </a:p>
        <a:p>
          <a:pPr marL="228600" lvl="1" indent="-228600" algn="l" defTabSz="889000">
            <a:lnSpc>
              <a:spcPct val="90000"/>
            </a:lnSpc>
            <a:spcBef>
              <a:spcPct val="0"/>
            </a:spcBef>
            <a:spcAft>
              <a:spcPct val="15000"/>
            </a:spcAft>
            <a:buChar char="•"/>
          </a:pPr>
          <a:r>
            <a:rPr lang="en-US" sz="2000" kern="1200" dirty="0"/>
            <a:t>Total of 516 programs accessed</a:t>
          </a:r>
        </a:p>
        <a:p>
          <a:pPr marL="114300" lvl="1" indent="-114300" algn="l" defTabSz="533400">
            <a:lnSpc>
              <a:spcPct val="90000"/>
            </a:lnSpc>
            <a:spcBef>
              <a:spcPct val="0"/>
            </a:spcBef>
            <a:spcAft>
              <a:spcPct val="15000"/>
            </a:spcAft>
            <a:buChar char="•"/>
          </a:pPr>
          <a:endParaRPr lang="en-US" sz="1200" kern="1200" dirty="0"/>
        </a:p>
      </dsp:txBody>
      <dsp:txXfrm>
        <a:off x="3200399" y="127229"/>
        <a:ext cx="4419693" cy="761813"/>
      </dsp:txXfrm>
    </dsp:sp>
    <dsp:sp modelId="{8A1312AC-AEFB-461C-9060-F4AF74695C94}">
      <dsp:nvSpPr>
        <dsp:cNvPr id="0" name=""/>
        <dsp:cNvSpPr/>
      </dsp:nvSpPr>
      <dsp:spPr>
        <a:xfrm>
          <a:off x="0" y="260"/>
          <a:ext cx="3200400" cy="10157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2025</a:t>
          </a:r>
        </a:p>
      </dsp:txBody>
      <dsp:txXfrm>
        <a:off x="49585" y="49845"/>
        <a:ext cx="3101230" cy="916581"/>
      </dsp:txXfrm>
    </dsp:sp>
    <dsp:sp modelId="{B4845148-E1F8-401C-A64A-74D178C95209}">
      <dsp:nvSpPr>
        <dsp:cNvPr id="0" name=""/>
        <dsp:cNvSpPr/>
      </dsp:nvSpPr>
      <dsp:spPr>
        <a:xfrm>
          <a:off x="3200399" y="1117587"/>
          <a:ext cx="4800600" cy="1015751"/>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25 Programs offered- diverse interests and abilities</a:t>
          </a:r>
        </a:p>
      </dsp:txBody>
      <dsp:txXfrm>
        <a:off x="3200399" y="1244556"/>
        <a:ext cx="4419693" cy="761813"/>
      </dsp:txXfrm>
    </dsp:sp>
    <dsp:sp modelId="{DE394486-875C-47BA-A086-695FEA91ECE0}">
      <dsp:nvSpPr>
        <dsp:cNvPr id="0" name=""/>
        <dsp:cNvSpPr/>
      </dsp:nvSpPr>
      <dsp:spPr>
        <a:xfrm>
          <a:off x="0" y="1117587"/>
          <a:ext cx="3200400" cy="10157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2026</a:t>
          </a:r>
        </a:p>
      </dsp:txBody>
      <dsp:txXfrm>
        <a:off x="49585" y="1167172"/>
        <a:ext cx="3101230" cy="916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145B5-609F-4ED6-BAB6-5C4AAF018DED}">
      <dsp:nvSpPr>
        <dsp:cNvPr id="0" name=""/>
        <dsp:cNvSpPr/>
      </dsp:nvSpPr>
      <dsp:spPr>
        <a:xfrm>
          <a:off x="3078479" y="0"/>
          <a:ext cx="4617720" cy="265840"/>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en-US" sz="900" b="1" kern="1200" dirty="0"/>
            <a:t>30%</a:t>
          </a:r>
        </a:p>
      </dsp:txBody>
      <dsp:txXfrm>
        <a:off x="3078479" y="33230"/>
        <a:ext cx="4518030" cy="199380"/>
      </dsp:txXfrm>
    </dsp:sp>
    <dsp:sp modelId="{2E9C8C84-A6A6-4AD5-9F7A-3C600C0E9C40}">
      <dsp:nvSpPr>
        <dsp:cNvPr id="0" name=""/>
        <dsp:cNvSpPr/>
      </dsp:nvSpPr>
      <dsp:spPr>
        <a:xfrm>
          <a:off x="0" y="0"/>
          <a:ext cx="3078480" cy="2842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2017</a:t>
          </a:r>
        </a:p>
      </dsp:txBody>
      <dsp:txXfrm>
        <a:off x="13874" y="13874"/>
        <a:ext cx="3050732" cy="256452"/>
      </dsp:txXfrm>
    </dsp:sp>
    <dsp:sp modelId="{61202A2E-95D5-4780-B889-4FE220D27DE3}">
      <dsp:nvSpPr>
        <dsp:cNvPr id="0" name=""/>
        <dsp:cNvSpPr/>
      </dsp:nvSpPr>
      <dsp:spPr>
        <a:xfrm>
          <a:off x="3048003" y="315052"/>
          <a:ext cx="4617720" cy="254901"/>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en-US" sz="900" b="1" kern="1200" dirty="0"/>
            <a:t>85</a:t>
          </a:r>
          <a:r>
            <a:rPr lang="en-US" sz="900" kern="1200" dirty="0"/>
            <a:t>%</a:t>
          </a:r>
        </a:p>
      </dsp:txBody>
      <dsp:txXfrm>
        <a:off x="3048003" y="346915"/>
        <a:ext cx="4522132" cy="191175"/>
      </dsp:txXfrm>
    </dsp:sp>
    <dsp:sp modelId="{318820AF-3351-46C3-8412-9184091A3862}">
      <dsp:nvSpPr>
        <dsp:cNvPr id="0" name=""/>
        <dsp:cNvSpPr/>
      </dsp:nvSpPr>
      <dsp:spPr>
        <a:xfrm>
          <a:off x="0" y="283758"/>
          <a:ext cx="3078480" cy="32543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PY 21</a:t>
          </a:r>
        </a:p>
      </dsp:txBody>
      <dsp:txXfrm>
        <a:off x="15886" y="299644"/>
        <a:ext cx="3046708" cy="293663"/>
      </dsp:txXfrm>
    </dsp:sp>
    <dsp:sp modelId="{F79FCC7C-25D5-4316-A775-221EFD278D3C}">
      <dsp:nvSpPr>
        <dsp:cNvPr id="0" name=""/>
        <dsp:cNvSpPr/>
      </dsp:nvSpPr>
      <dsp:spPr>
        <a:xfrm>
          <a:off x="3078479" y="623038"/>
          <a:ext cx="4617720" cy="268238"/>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en-US" sz="900" b="1" kern="1200" dirty="0"/>
            <a:t>93%</a:t>
          </a:r>
        </a:p>
      </dsp:txBody>
      <dsp:txXfrm>
        <a:off x="3078479" y="656568"/>
        <a:ext cx="4517131" cy="201178"/>
      </dsp:txXfrm>
    </dsp:sp>
    <dsp:sp modelId="{9174F21F-34F3-4B1D-80A3-D34B0D2034B0}">
      <dsp:nvSpPr>
        <dsp:cNvPr id="0" name=""/>
        <dsp:cNvSpPr/>
      </dsp:nvSpPr>
      <dsp:spPr>
        <a:xfrm>
          <a:off x="0" y="623038"/>
          <a:ext cx="3078480" cy="31423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PY 22</a:t>
          </a:r>
        </a:p>
      </dsp:txBody>
      <dsp:txXfrm>
        <a:off x="15340" y="638378"/>
        <a:ext cx="3047800" cy="283554"/>
      </dsp:txXfrm>
    </dsp:sp>
    <dsp:sp modelId="{82CAA777-61A1-4081-928D-CE8EBAC02298}">
      <dsp:nvSpPr>
        <dsp:cNvPr id="0" name=""/>
        <dsp:cNvSpPr/>
      </dsp:nvSpPr>
      <dsp:spPr>
        <a:xfrm>
          <a:off x="3078202" y="897384"/>
          <a:ext cx="4557320" cy="534236"/>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86%  #1 among blind agencies in US</a:t>
          </a:r>
        </a:p>
      </dsp:txBody>
      <dsp:txXfrm>
        <a:off x="3078202" y="964164"/>
        <a:ext cx="4356982" cy="400677"/>
      </dsp:txXfrm>
    </dsp:sp>
    <dsp:sp modelId="{9EBCBD5C-33D7-4895-A359-CB1A99D41BE0}">
      <dsp:nvSpPr>
        <dsp:cNvPr id="0" name=""/>
        <dsp:cNvSpPr/>
      </dsp:nvSpPr>
      <dsp:spPr>
        <a:xfrm>
          <a:off x="0" y="1023698"/>
          <a:ext cx="3078480" cy="31423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PY 23</a:t>
          </a:r>
        </a:p>
      </dsp:txBody>
      <dsp:txXfrm>
        <a:off x="15340" y="1039038"/>
        <a:ext cx="3047800" cy="283554"/>
      </dsp:txXfrm>
    </dsp:sp>
    <dsp:sp modelId="{7F52606D-A931-419A-94CC-94DE8FE8A5CA}">
      <dsp:nvSpPr>
        <dsp:cNvPr id="0" name=""/>
        <dsp:cNvSpPr/>
      </dsp:nvSpPr>
      <dsp:spPr>
        <a:xfrm>
          <a:off x="3045931" y="1436522"/>
          <a:ext cx="4650268" cy="601025"/>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86%  #1 among blind agencies in US</a:t>
          </a:r>
        </a:p>
      </dsp:txBody>
      <dsp:txXfrm>
        <a:off x="3045931" y="1511650"/>
        <a:ext cx="4424884" cy="450769"/>
      </dsp:txXfrm>
    </dsp:sp>
    <dsp:sp modelId="{A2C7D50F-DF5D-4616-AC51-808AF1F9825F}">
      <dsp:nvSpPr>
        <dsp:cNvPr id="0" name=""/>
        <dsp:cNvSpPr/>
      </dsp:nvSpPr>
      <dsp:spPr>
        <a:xfrm>
          <a:off x="0" y="1612086"/>
          <a:ext cx="3042404" cy="31423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PY 24</a:t>
          </a:r>
        </a:p>
      </dsp:txBody>
      <dsp:txXfrm>
        <a:off x="15340" y="1627426"/>
        <a:ext cx="3011724" cy="283554"/>
      </dsp:txXfrm>
    </dsp:sp>
    <dsp:sp modelId="{7502ED17-59C9-4B8B-831D-A9D498154048}">
      <dsp:nvSpPr>
        <dsp:cNvPr id="0" name=""/>
        <dsp:cNvSpPr/>
      </dsp:nvSpPr>
      <dsp:spPr>
        <a:xfrm rot="10800000" flipV="1">
          <a:off x="3082989" y="2025365"/>
          <a:ext cx="4613210" cy="1941762"/>
        </a:xfrm>
        <a:prstGeom prst="rightArrow">
          <a:avLst>
            <a:gd name="adj1" fmla="val 75000"/>
            <a:gd name="adj2" fmla="val 5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86.4%</a:t>
          </a:r>
        </a:p>
        <a:p>
          <a:pPr marL="171450" lvl="1" indent="-171450" algn="l" defTabSz="800100">
            <a:lnSpc>
              <a:spcPct val="90000"/>
            </a:lnSpc>
            <a:spcBef>
              <a:spcPct val="0"/>
            </a:spcBef>
            <a:spcAft>
              <a:spcPct val="15000"/>
            </a:spcAft>
            <a:buChar char="•"/>
          </a:pPr>
          <a:r>
            <a:rPr lang="en-US" sz="1800" kern="1200" dirty="0"/>
            <a:t>SD In </a:t>
          </a:r>
          <a:r>
            <a:rPr lang="en-US" sz="1800" b="1" kern="1200" dirty="0"/>
            <a:t>second</a:t>
          </a:r>
          <a:r>
            <a:rPr lang="en-US" sz="1800" kern="1200" dirty="0"/>
            <a:t> at 72.9</a:t>
          </a:r>
        </a:p>
        <a:p>
          <a:pPr marL="171450" lvl="1" indent="-171450" algn="l" defTabSz="800100">
            <a:lnSpc>
              <a:spcPct val="90000"/>
            </a:lnSpc>
            <a:spcBef>
              <a:spcPct val="0"/>
            </a:spcBef>
            <a:spcAft>
              <a:spcPct val="15000"/>
            </a:spcAft>
            <a:buChar char="•"/>
          </a:pPr>
          <a:r>
            <a:rPr lang="en-US" sz="1800" kern="1200" dirty="0"/>
            <a:t>Credential Attainment- #1 at 75.7%</a:t>
          </a:r>
        </a:p>
      </dsp:txBody>
      <dsp:txXfrm rot="-10800000">
        <a:off x="3811150" y="2268085"/>
        <a:ext cx="3885049" cy="1456322"/>
      </dsp:txXfrm>
    </dsp:sp>
    <dsp:sp modelId="{2E1C2C13-145E-4AE1-A512-3BE476D4822D}">
      <dsp:nvSpPr>
        <dsp:cNvPr id="0" name=""/>
        <dsp:cNvSpPr/>
      </dsp:nvSpPr>
      <dsp:spPr>
        <a:xfrm>
          <a:off x="0" y="2577962"/>
          <a:ext cx="3075473" cy="8854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PY 25</a:t>
          </a:r>
        </a:p>
      </dsp:txBody>
      <dsp:txXfrm>
        <a:off x="43222" y="2621184"/>
        <a:ext cx="2989029" cy="79895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7A509-1D4A-460A-B2AA-CE20FF512E16}" type="datetimeFigureOut">
              <a:rPr lang="en-US" smtClean="0"/>
              <a:t>3/12/2026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26820-A04D-42B0-A1A5-E6552512E4BA}" type="slidenum">
              <a:rPr lang="en-US" smtClean="0"/>
              <a:t>‹#›</a:t>
            </a:fld>
            <a:endParaRPr lang="en-US"/>
          </a:p>
        </p:txBody>
      </p:sp>
    </p:spTree>
    <p:extLst>
      <p:ext uri="{BB962C8B-B14F-4D97-AF65-F5344CB8AC3E}">
        <p14:creationId xmlns:p14="http://schemas.microsoft.com/office/powerpoint/2010/main" val="309555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26820-A04D-42B0-A1A5-E6552512E4BA}" type="slidenum">
              <a:rPr lang="en-US" smtClean="0"/>
              <a:t>1</a:t>
            </a:fld>
            <a:endParaRPr lang="en-US"/>
          </a:p>
        </p:txBody>
      </p:sp>
    </p:spTree>
    <p:extLst>
      <p:ext uri="{BB962C8B-B14F-4D97-AF65-F5344CB8AC3E}">
        <p14:creationId xmlns:p14="http://schemas.microsoft.com/office/powerpoint/2010/main" val="188716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Video on how students show it's working! </a:t>
            </a:r>
          </a:p>
        </p:txBody>
      </p:sp>
      <p:sp>
        <p:nvSpPr>
          <p:cNvPr id="4" name="Slide Number Placeholder 3"/>
          <p:cNvSpPr>
            <a:spLocks noGrp="1"/>
          </p:cNvSpPr>
          <p:nvPr>
            <p:ph type="sldNum" sz="quarter" idx="5"/>
          </p:nvPr>
        </p:nvSpPr>
        <p:spPr/>
        <p:txBody>
          <a:bodyPr/>
          <a:lstStyle/>
          <a:p>
            <a:fld id="{2BE26820-A04D-42B0-A1A5-E6552512E4BA}" type="slidenum">
              <a:rPr lang="en-US" smtClean="0"/>
              <a:t>21</a:t>
            </a:fld>
            <a:endParaRPr lang="en-US"/>
          </a:p>
        </p:txBody>
      </p:sp>
    </p:spTree>
    <p:extLst>
      <p:ext uri="{BB962C8B-B14F-4D97-AF65-F5344CB8AC3E}">
        <p14:creationId xmlns:p14="http://schemas.microsoft.com/office/powerpoint/2010/main" val="232357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Tish will cover</a:t>
            </a:r>
          </a:p>
        </p:txBody>
      </p:sp>
      <p:sp>
        <p:nvSpPr>
          <p:cNvPr id="4" name="Slide Number Placeholder 3"/>
          <p:cNvSpPr>
            <a:spLocks noGrp="1"/>
          </p:cNvSpPr>
          <p:nvPr>
            <p:ph type="sldNum" sz="quarter" idx="5"/>
          </p:nvPr>
        </p:nvSpPr>
        <p:spPr/>
        <p:txBody>
          <a:bodyPr/>
          <a:lstStyle/>
          <a:p>
            <a:fld id="{2BE26820-A04D-42B0-A1A5-E6552512E4BA}" type="slidenum">
              <a:rPr lang="en-US" smtClean="0"/>
              <a:t>3</a:t>
            </a:fld>
            <a:endParaRPr lang="en-US"/>
          </a:p>
        </p:txBody>
      </p:sp>
    </p:spTree>
    <p:extLst>
      <p:ext uri="{BB962C8B-B14F-4D97-AF65-F5344CB8AC3E}">
        <p14:creationId xmlns:p14="http://schemas.microsoft.com/office/powerpoint/2010/main" val="300366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Calibri"/>
                <a:ea typeface="Calibri"/>
                <a:cs typeface="Calibri"/>
              </a:rPr>
              <a:t>We'll get back to you on how many programs done in 2026</a:t>
            </a:r>
          </a:p>
          <a:p>
            <a:pPr marL="171450" indent="-171450">
              <a:buFont typeface="Arial"/>
              <a:buChar char="•"/>
            </a:pPr>
            <a:r>
              <a:rPr lang="en-US">
                <a:latin typeface="Calibri"/>
                <a:ea typeface="Calibri"/>
                <a:cs typeface="Calibri"/>
              </a:rPr>
              <a:t>Encourage people to come to our next session to learn more about specific programs </a:t>
            </a:r>
          </a:p>
        </p:txBody>
      </p:sp>
      <p:sp>
        <p:nvSpPr>
          <p:cNvPr id="4" name="Slide Number Placeholder 3"/>
          <p:cNvSpPr>
            <a:spLocks noGrp="1"/>
          </p:cNvSpPr>
          <p:nvPr>
            <p:ph type="sldNum" sz="quarter" idx="5"/>
          </p:nvPr>
        </p:nvSpPr>
        <p:spPr/>
        <p:txBody>
          <a:bodyPr/>
          <a:lstStyle/>
          <a:p>
            <a:fld id="{2BE26820-A04D-42B0-A1A5-E6552512E4BA}" type="slidenum">
              <a:rPr lang="en-US" smtClean="0"/>
              <a:t>4</a:t>
            </a:fld>
            <a:endParaRPr lang="en-US"/>
          </a:p>
        </p:txBody>
      </p:sp>
    </p:spTree>
    <p:extLst>
      <p:ext uri="{BB962C8B-B14F-4D97-AF65-F5344CB8AC3E}">
        <p14:creationId xmlns:p14="http://schemas.microsoft.com/office/powerpoint/2010/main" val="353269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 talk about 5-required pre-</a:t>
            </a:r>
            <a:r>
              <a:rPr lang="en-US" dirty="0" err="1"/>
              <a:t>ets</a:t>
            </a:r>
            <a:r>
              <a:rPr lang="en-US" dirty="0"/>
              <a:t> in </a:t>
            </a:r>
            <a:r>
              <a:rPr lang="en-US" dirty="0" err="1"/>
              <a:t>laymans</a:t>
            </a:r>
            <a:r>
              <a:rPr lang="en-US" dirty="0"/>
              <a:t>/education terms and examples </a:t>
            </a:r>
          </a:p>
        </p:txBody>
      </p:sp>
      <p:sp>
        <p:nvSpPr>
          <p:cNvPr id="4" name="Slide Number Placeholder 3"/>
          <p:cNvSpPr>
            <a:spLocks noGrp="1"/>
          </p:cNvSpPr>
          <p:nvPr>
            <p:ph type="sldNum" sz="quarter" idx="5"/>
          </p:nvPr>
        </p:nvSpPr>
        <p:spPr/>
        <p:txBody>
          <a:bodyPr/>
          <a:lstStyle/>
          <a:p>
            <a:fld id="{2BE26820-A04D-42B0-A1A5-E6552512E4BA}" type="slidenum">
              <a:rPr lang="en-US" smtClean="0"/>
              <a:t>5</a:t>
            </a:fld>
            <a:endParaRPr lang="en-US"/>
          </a:p>
        </p:txBody>
      </p:sp>
    </p:spTree>
    <p:extLst>
      <p:ext uri="{BB962C8B-B14F-4D97-AF65-F5344CB8AC3E}">
        <p14:creationId xmlns:p14="http://schemas.microsoft.com/office/powerpoint/2010/main" val="161700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Tish covers </a:t>
            </a:r>
          </a:p>
        </p:txBody>
      </p:sp>
      <p:sp>
        <p:nvSpPr>
          <p:cNvPr id="4" name="Slide Number Placeholder 3"/>
          <p:cNvSpPr>
            <a:spLocks noGrp="1"/>
          </p:cNvSpPr>
          <p:nvPr>
            <p:ph type="sldNum" sz="quarter" idx="5"/>
          </p:nvPr>
        </p:nvSpPr>
        <p:spPr/>
        <p:txBody>
          <a:bodyPr/>
          <a:lstStyle/>
          <a:p>
            <a:fld id="{2BE26820-A04D-42B0-A1A5-E6552512E4BA}" type="slidenum">
              <a:rPr lang="en-US" smtClean="0"/>
              <a:t>6</a:t>
            </a:fld>
            <a:endParaRPr lang="en-US"/>
          </a:p>
        </p:txBody>
      </p:sp>
    </p:spTree>
    <p:extLst>
      <p:ext uri="{BB962C8B-B14F-4D97-AF65-F5344CB8AC3E}">
        <p14:creationId xmlns:p14="http://schemas.microsoft.com/office/powerpoint/2010/main" val="60377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26820-A04D-42B0-A1A5-E6552512E4BA}" type="slidenum">
              <a:rPr lang="en-US" smtClean="0"/>
              <a:t>8</a:t>
            </a:fld>
            <a:endParaRPr lang="en-US"/>
          </a:p>
        </p:txBody>
      </p:sp>
    </p:spTree>
    <p:extLst>
      <p:ext uri="{BB962C8B-B14F-4D97-AF65-F5344CB8AC3E}">
        <p14:creationId xmlns:p14="http://schemas.microsoft.com/office/powerpoint/2010/main" val="127495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26820-A04D-42B0-A1A5-E6552512E4BA}" type="slidenum">
              <a:rPr lang="en-US" smtClean="0"/>
              <a:t>11</a:t>
            </a:fld>
            <a:endParaRPr lang="en-US"/>
          </a:p>
        </p:txBody>
      </p:sp>
    </p:spTree>
    <p:extLst>
      <p:ext uri="{BB962C8B-B14F-4D97-AF65-F5344CB8AC3E}">
        <p14:creationId xmlns:p14="http://schemas.microsoft.com/office/powerpoint/2010/main" val="192314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dirty="0"/>
              <a:t>Helping Students Connect, Explore, and Grow</a:t>
            </a:r>
            <a:endParaRPr lang="en-US" dirty="0"/>
          </a:p>
          <a:p>
            <a:pPr fontAlgn="t"/>
            <a:r>
              <a:rPr lang="en-US" b="1" dirty="0"/>
              <a:t>Engage with Current Opportunities:</a:t>
            </a:r>
            <a:endParaRPr lang="en-US" dirty="0"/>
          </a:p>
          <a:p>
            <a:pPr lvl="1" fontAlgn="t"/>
            <a:r>
              <a:rPr lang="en-US" dirty="0"/>
              <a:t>Participate in programs, activities, and events happening now.</a:t>
            </a:r>
          </a:p>
          <a:p>
            <a:pPr lvl="1" fontAlgn="t"/>
            <a:r>
              <a:rPr lang="en-US" dirty="0"/>
              <a:t>Build confidence through hands-on experiences.</a:t>
            </a:r>
          </a:p>
          <a:p>
            <a:pPr fontAlgn="t"/>
            <a:r>
              <a:rPr lang="en-US" b="1" dirty="0"/>
              <a:t>Look Into the Future:</a:t>
            </a:r>
            <a:endParaRPr lang="en-US" dirty="0"/>
          </a:p>
          <a:p>
            <a:pPr lvl="1" fontAlgn="t"/>
            <a:r>
              <a:rPr lang="en-US" dirty="0"/>
              <a:t>Career exploration and skill-building for long-term success.</a:t>
            </a:r>
          </a:p>
          <a:p>
            <a:pPr lvl="1" fontAlgn="t"/>
            <a:r>
              <a:rPr lang="en-US" dirty="0"/>
              <a:t>Discover pathways that align with passions and strengths.</a:t>
            </a:r>
          </a:p>
          <a:p>
            <a:pPr fontAlgn="t"/>
            <a:r>
              <a:rPr lang="en-US" b="1" dirty="0"/>
              <a:t>Be Present &amp; Communicate:</a:t>
            </a:r>
            <a:endParaRPr lang="en-US" dirty="0"/>
          </a:p>
          <a:p>
            <a:pPr lvl="1" fontAlgn="t"/>
            <a:r>
              <a:rPr lang="en-US" dirty="0"/>
              <a:t>Learn to engage meaningfully with peers and mentors.</a:t>
            </a:r>
          </a:p>
          <a:p>
            <a:pPr lvl="1" fontAlgn="t"/>
            <a:r>
              <a:rPr lang="en-US" dirty="0"/>
              <a:t>Practice collaboration and effective communication.</a:t>
            </a:r>
          </a:p>
          <a:p>
            <a:pPr fontAlgn="t"/>
            <a:r>
              <a:rPr lang="en-US" b="1" dirty="0"/>
              <a:t>Expand Horizons Beyond the Vision Community:</a:t>
            </a:r>
            <a:endParaRPr lang="en-US" dirty="0"/>
          </a:p>
          <a:p>
            <a:pPr lvl="1" fontAlgn="t"/>
            <a:r>
              <a:rPr lang="en-US" dirty="0"/>
              <a:t>Work with </a:t>
            </a:r>
            <a:r>
              <a:rPr lang="en-US" b="1" dirty="0"/>
              <a:t>college professors, tech experts, teachers, artists, musicians, Paralympians, and world medal athletes</a:t>
            </a:r>
            <a:r>
              <a:rPr lang="en-US" dirty="0"/>
              <a:t>.</a:t>
            </a:r>
          </a:p>
          <a:p>
            <a:pPr lvl="1" fontAlgn="t"/>
            <a:r>
              <a:rPr lang="en-US" dirty="0"/>
              <a:t>See possibilities through others’ eyes and experiences.</a:t>
            </a:r>
          </a:p>
          <a:p>
            <a:pPr fontAlgn="t"/>
            <a:r>
              <a:rPr lang="en-US" b="1" dirty="0"/>
              <a:t>Why It Matters:</a:t>
            </a:r>
            <a:endParaRPr lang="en-US" dirty="0"/>
          </a:p>
          <a:p>
            <a:pPr lvl="1" fontAlgn="t"/>
            <a:r>
              <a:rPr lang="en-US" dirty="0"/>
              <a:t>Exposure to diverse perspectives sparks creativity and ambition.</a:t>
            </a:r>
          </a:p>
          <a:p>
            <a:pPr lvl="1" fontAlgn="t"/>
            <a:r>
              <a:rPr lang="en-US" dirty="0"/>
              <a:t>Engagement builds networks, confidence, and real-world readiness.</a:t>
            </a:r>
          </a:p>
          <a:p>
            <a:endParaRPr lang="en-US" dirty="0"/>
          </a:p>
        </p:txBody>
      </p:sp>
      <p:sp>
        <p:nvSpPr>
          <p:cNvPr id="4" name="Slide Number Placeholder 3"/>
          <p:cNvSpPr>
            <a:spLocks noGrp="1"/>
          </p:cNvSpPr>
          <p:nvPr>
            <p:ph type="sldNum" sz="quarter" idx="5"/>
          </p:nvPr>
        </p:nvSpPr>
        <p:spPr/>
        <p:txBody>
          <a:bodyPr/>
          <a:lstStyle/>
          <a:p>
            <a:fld id="{2BE26820-A04D-42B0-A1A5-E6552512E4BA}" type="slidenum">
              <a:rPr lang="en-US" smtClean="0"/>
              <a:t>15</a:t>
            </a:fld>
            <a:endParaRPr lang="en-US"/>
          </a:p>
        </p:txBody>
      </p:sp>
    </p:spTree>
    <p:extLst>
      <p:ext uri="{BB962C8B-B14F-4D97-AF65-F5344CB8AC3E}">
        <p14:creationId xmlns:p14="http://schemas.microsoft.com/office/powerpoint/2010/main" val="187273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want to come! Rich sign and Heidi falling down steps</a:t>
            </a:r>
          </a:p>
        </p:txBody>
      </p:sp>
      <p:sp>
        <p:nvSpPr>
          <p:cNvPr id="4" name="Slide Number Placeholder 3"/>
          <p:cNvSpPr>
            <a:spLocks noGrp="1"/>
          </p:cNvSpPr>
          <p:nvPr>
            <p:ph type="sldNum" sz="quarter" idx="5"/>
          </p:nvPr>
        </p:nvSpPr>
        <p:spPr/>
        <p:txBody>
          <a:bodyPr/>
          <a:lstStyle/>
          <a:p>
            <a:fld id="{2BE26820-A04D-42B0-A1A5-E6552512E4BA}" type="slidenum">
              <a:rPr lang="en-US" smtClean="0"/>
              <a:t>17</a:t>
            </a:fld>
            <a:endParaRPr lang="en-US"/>
          </a:p>
        </p:txBody>
      </p:sp>
    </p:spTree>
    <p:extLst>
      <p:ext uri="{BB962C8B-B14F-4D97-AF65-F5344CB8AC3E}">
        <p14:creationId xmlns:p14="http://schemas.microsoft.com/office/powerpoint/2010/main" val="397532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userDrawn="1"/>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rgbClr val="000B5B"/>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E7AF12"/>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rgbClr val="171794"/>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rgbClr val="171695"/>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6" name="Picture 5" descr="Department for the Blind and Vision Impaired logo">
            <a:extLst>
              <a:ext uri="{FF2B5EF4-FFF2-40B4-BE49-F238E27FC236}">
                <a16:creationId xmlns:a16="http://schemas.microsoft.com/office/drawing/2014/main" id="{29195985-F351-471E-B8CC-2B810B0552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8880" y="217544"/>
            <a:ext cx="4206240" cy="12832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1.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57200" y="5936924"/>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010D64"/>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52972" y="5924550"/>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E7AF12"/>
          </a:solidFill>
          <a:ln w="9525" cap="flat" cmpd="sng" algn="ctr">
            <a:solidFill>
              <a:srgbClr val="E7AF1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77132"/>
            <a:ext cx="3402314" cy="1080868"/>
          </a:xfrm>
          <a:prstGeom prst="rtTriangle">
            <a:avLst/>
          </a:prstGeom>
          <a:solidFill>
            <a:srgbClr val="171794"/>
          </a:solidFill>
          <a:ln w="12700" cap="rnd" cmpd="thickThin" algn="ctr">
            <a:solidFill>
              <a:srgbClr val="171794"/>
            </a:solid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73617"/>
            <a:ext cx="3405509" cy="1084383"/>
          </a:xfrm>
          <a:prstGeom prst="line">
            <a:avLst/>
          </a:prstGeom>
          <a:noFill/>
          <a:ln w="12065" cap="flat" cmpd="sng" algn="ctr">
            <a:solidFill>
              <a:srgbClr val="E7AF12"/>
            </a:soli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990600"/>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2286000"/>
            <a:ext cx="8229600" cy="3721291"/>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pic>
        <p:nvPicPr>
          <p:cNvPr id="1026" name="Picture 2" descr="Facebook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6394053"/>
            <a:ext cx="384048" cy="3840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9670" y="175685"/>
            <a:ext cx="2131272" cy="650192"/>
          </a:xfrm>
          <a:prstGeom prst="rect">
            <a:avLst/>
          </a:prstGeom>
        </p:spPr>
      </p:pic>
      <p:sp>
        <p:nvSpPr>
          <p:cNvPr id="3" name="TextBox 2"/>
          <p:cNvSpPr txBox="1"/>
          <p:nvPr/>
        </p:nvSpPr>
        <p:spPr>
          <a:xfrm>
            <a:off x="-228600" y="6477000"/>
            <a:ext cx="2483342" cy="369332"/>
          </a:xfrm>
          <a:prstGeom prst="rect">
            <a:avLst/>
          </a:prstGeom>
          <a:noFill/>
        </p:spPr>
        <p:txBody>
          <a:bodyPr wrap="square" rtlCol="0">
            <a:spAutoFit/>
          </a:bodyPr>
          <a:lstStyle/>
          <a:p>
            <a:pPr algn="ctr"/>
            <a:r>
              <a:rPr lang="en-US" b="1" dirty="0">
                <a:solidFill>
                  <a:schemeClr val="bg1"/>
                </a:solidFill>
                <a:latin typeface="High Tower Text" panose="02040502050506030303" pitchFamily="18" charset="0"/>
              </a:rPr>
              <a:t>dbvi.virginia.gov</a:t>
            </a:r>
          </a:p>
        </p:txBody>
      </p:sp>
      <p:pic>
        <p:nvPicPr>
          <p:cNvPr id="4" name="Picture 3" descr="LinkedIn Logo">
            <a:extLst>
              <a:ext uri="{FF2B5EF4-FFF2-40B4-BE49-F238E27FC236}">
                <a16:creationId xmlns:a16="http://schemas.microsoft.com/office/drawing/2014/main" id="{5C19EF5F-A3D2-4FC2-AB85-EEF15A370E05}"/>
              </a:ext>
            </a:extLst>
          </p:cNvPr>
          <p:cNvPicPr>
            <a:picLocks noChangeAspect="1"/>
          </p:cNvPicPr>
          <p:nvPr userDrawn="1"/>
        </p:nvPicPr>
        <p:blipFill>
          <a:blip r:embed="rId7"/>
          <a:stretch>
            <a:fillRect/>
          </a:stretch>
        </p:blipFill>
        <p:spPr>
          <a:xfrm>
            <a:off x="6934200" y="6394053"/>
            <a:ext cx="384048" cy="384048"/>
          </a:xfrm>
          <a:prstGeom prst="rect">
            <a:avLst/>
          </a:prstGeom>
        </p:spPr>
      </p:pic>
      <p:pic>
        <p:nvPicPr>
          <p:cNvPr id="6" name="Picture 5" descr="YouTube Logo">
            <a:extLst>
              <a:ext uri="{FF2B5EF4-FFF2-40B4-BE49-F238E27FC236}">
                <a16:creationId xmlns:a16="http://schemas.microsoft.com/office/drawing/2014/main" id="{6F7ABF8F-ED27-4AE8-8EBF-21758DC6B120}"/>
              </a:ext>
            </a:extLst>
          </p:cNvPr>
          <p:cNvPicPr>
            <a:picLocks noChangeAspect="1"/>
          </p:cNvPicPr>
          <p:nvPr userDrawn="1"/>
        </p:nvPicPr>
        <p:blipFill rotWithShape="1">
          <a:blip r:embed="rId8"/>
          <a:srcRect l="18332" t="16249" r="18334" b="16250"/>
          <a:stretch/>
        </p:blipFill>
        <p:spPr>
          <a:xfrm>
            <a:off x="7848600" y="6394053"/>
            <a:ext cx="540512" cy="384048"/>
          </a:xfrm>
          <a:prstGeom prst="rect">
            <a:avLst/>
          </a:prstGeom>
        </p:spPr>
      </p:pic>
      <p:pic>
        <p:nvPicPr>
          <p:cNvPr id="7" name="Picture 6" descr="Instagram Logo">
            <a:extLst>
              <a:ext uri="{FF2B5EF4-FFF2-40B4-BE49-F238E27FC236}">
                <a16:creationId xmlns:a16="http://schemas.microsoft.com/office/drawing/2014/main" id="{AF978D78-5535-4EFD-B4C7-116CFAD2CC3D}"/>
              </a:ext>
            </a:extLst>
          </p:cNvPr>
          <p:cNvPicPr>
            <a:picLocks noChangeAspect="1"/>
          </p:cNvPicPr>
          <p:nvPr userDrawn="1"/>
        </p:nvPicPr>
        <p:blipFill rotWithShape="1">
          <a:blip r:embed="rId9"/>
          <a:srcRect l="24167" t="4075" r="24167" b="4073"/>
          <a:stretch/>
        </p:blipFill>
        <p:spPr>
          <a:xfrm>
            <a:off x="8462264" y="6394053"/>
            <a:ext cx="384044" cy="38404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ov"/><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player.vimeo.com/video/1169820075?app_id=122963"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Caroline.Rammacher@dbvi.virginia.gov" TargetMode="External"/><Relationship Id="rId2" Type="http://schemas.openxmlformats.org/officeDocument/2006/relationships/hyperlink" Target="mailto:Tish.Harris@dbvi.virginia.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740" y="1980719"/>
            <a:ext cx="7772400" cy="1829761"/>
          </a:xfrm>
        </p:spPr>
        <p:txBody>
          <a:bodyPr>
            <a:normAutofit fontScale="90000"/>
          </a:bodyPr>
          <a:lstStyle/>
          <a:p>
            <a:pPr algn="ctr"/>
            <a:r>
              <a:rPr lang="en-US" sz="3200" dirty="0"/>
              <a:t>Navigating Possibilities with Great Rewards-</a:t>
            </a:r>
            <a:br>
              <a:rPr lang="en-US" sz="3200" dirty="0"/>
            </a:br>
            <a:r>
              <a:rPr lang="en-US" sz="3200" dirty="0"/>
              <a:t>We want to serve your student!</a:t>
            </a:r>
            <a:br>
              <a:rPr lang="en-US" sz="3200" dirty="0"/>
            </a:br>
            <a:endParaRPr lang="en-US" sz="3200" dirty="0"/>
          </a:p>
        </p:txBody>
      </p:sp>
      <p:sp>
        <p:nvSpPr>
          <p:cNvPr id="3" name="Subtitle 2"/>
          <p:cNvSpPr>
            <a:spLocks noGrp="1"/>
          </p:cNvSpPr>
          <p:nvPr>
            <p:ph type="subTitle" idx="1"/>
          </p:nvPr>
        </p:nvSpPr>
        <p:spPr>
          <a:xfrm>
            <a:off x="698740" y="3962400"/>
            <a:ext cx="7772400" cy="1199704"/>
          </a:xfrm>
        </p:spPr>
        <p:txBody>
          <a:bodyPr>
            <a:normAutofit/>
          </a:bodyPr>
          <a:lstStyle/>
          <a:p>
            <a:pPr algn="ctr"/>
            <a:r>
              <a:rPr lang="en-US" dirty="0"/>
              <a:t>Tish Harris     Caroline Rammacher</a:t>
            </a:r>
          </a:p>
          <a:p>
            <a:endParaRPr lang="en-US" dirty="0"/>
          </a:p>
        </p:txBody>
      </p:sp>
    </p:spTree>
    <p:extLst>
      <p:ext uri="{BB962C8B-B14F-4D97-AF65-F5344CB8AC3E}">
        <p14:creationId xmlns:p14="http://schemas.microsoft.com/office/powerpoint/2010/main" val="90938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at JMU after receiving their ballf or all. ">
            <a:extLst>
              <a:ext uri="{FF2B5EF4-FFF2-40B4-BE49-F238E27FC236}">
                <a16:creationId xmlns:a16="http://schemas.microsoft.com/office/drawing/2014/main" id="{9F79E2E8-77AD-1679-6F8E-FA18A682F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190" y="438912"/>
            <a:ext cx="5679345" cy="5797296"/>
          </a:xfrm>
          <a:prstGeom prst="rect">
            <a:avLst/>
          </a:prstGeom>
        </p:spPr>
      </p:pic>
      <p:pic>
        <p:nvPicPr>
          <p:cNvPr id="5" name="Picture 4" descr="Logo of a Ball for All">
            <a:extLst>
              <a:ext uri="{FF2B5EF4-FFF2-40B4-BE49-F238E27FC236}">
                <a16:creationId xmlns:a16="http://schemas.microsoft.com/office/drawing/2014/main" id="{54721645-A69D-7EBF-B50E-C2EE7021B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13" y="1947672"/>
            <a:ext cx="2677271" cy="2542032"/>
          </a:xfrm>
          <a:prstGeom prst="rect">
            <a:avLst/>
          </a:prstGeom>
        </p:spPr>
      </p:pic>
    </p:spTree>
    <p:extLst>
      <p:ext uri="{BB962C8B-B14F-4D97-AF65-F5344CB8AC3E}">
        <p14:creationId xmlns:p14="http://schemas.microsoft.com/office/powerpoint/2010/main" val="3018864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107FCC-575B-E5F2-278C-CDA1451121BE}"/>
              </a:ext>
            </a:extLst>
          </p:cNvPr>
          <p:cNvSpPr>
            <a:spLocks noGrp="1"/>
          </p:cNvSpPr>
          <p:nvPr>
            <p:ph idx="1"/>
          </p:nvPr>
        </p:nvSpPr>
        <p:spPr/>
        <p:txBody>
          <a:bodyPr/>
          <a:lstStyle/>
          <a:p>
            <a:r>
              <a:rPr lang="en-US" dirty="0"/>
              <a:t>Students Find friends</a:t>
            </a:r>
          </a:p>
          <a:p>
            <a:pPr lvl="1"/>
            <a:r>
              <a:rPr lang="en-US" dirty="0"/>
              <a:t>“Just like me”- Luke’s story</a:t>
            </a:r>
          </a:p>
          <a:p>
            <a:pPr lvl="1"/>
            <a:r>
              <a:rPr lang="en-US" dirty="0"/>
              <a:t>Social development</a:t>
            </a:r>
          </a:p>
          <a:p>
            <a:pPr marL="393192" lvl="1" indent="0">
              <a:buNone/>
            </a:pPr>
            <a:endParaRPr lang="en-US" dirty="0"/>
          </a:p>
          <a:p>
            <a:r>
              <a:rPr lang="en-US" dirty="0"/>
              <a:t>Parents find a community</a:t>
            </a:r>
          </a:p>
          <a:p>
            <a:pPr lvl="1"/>
            <a:r>
              <a:rPr lang="en-US" dirty="0"/>
              <a:t>Lived Experience</a:t>
            </a:r>
          </a:p>
          <a:p>
            <a:pPr lvl="1"/>
            <a:r>
              <a:rPr lang="en-US" dirty="0"/>
              <a:t>Shared Expertise</a:t>
            </a:r>
          </a:p>
          <a:p>
            <a:pPr marL="393192" lvl="1" indent="0">
              <a:buNone/>
            </a:pPr>
            <a:endParaRPr lang="en-US" dirty="0"/>
          </a:p>
          <a:p>
            <a:pPr lvl="1"/>
            <a:endParaRPr lang="en-US" dirty="0"/>
          </a:p>
        </p:txBody>
      </p:sp>
      <p:sp>
        <p:nvSpPr>
          <p:cNvPr id="3" name="Title 2">
            <a:extLst>
              <a:ext uri="{FF2B5EF4-FFF2-40B4-BE49-F238E27FC236}">
                <a16:creationId xmlns:a16="http://schemas.microsoft.com/office/drawing/2014/main" id="{EA0DA0DF-15E8-C0E2-0B9A-DDA7380FC45E}"/>
              </a:ext>
            </a:extLst>
          </p:cNvPr>
          <p:cNvSpPr>
            <a:spLocks noGrp="1"/>
          </p:cNvSpPr>
          <p:nvPr>
            <p:ph type="title"/>
          </p:nvPr>
        </p:nvSpPr>
        <p:spPr/>
        <p:txBody>
          <a:bodyPr/>
          <a:lstStyle/>
          <a:p>
            <a:pPr algn="ctr"/>
            <a:r>
              <a:rPr lang="en-US" dirty="0"/>
              <a:t>Create Community</a:t>
            </a:r>
          </a:p>
        </p:txBody>
      </p:sp>
    </p:spTree>
    <p:extLst>
      <p:ext uri="{BB962C8B-B14F-4D97-AF65-F5344CB8AC3E}">
        <p14:creationId xmlns:p14="http://schemas.microsoft.com/office/powerpoint/2010/main" val="129374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 on a bridge&#10;&#10;AI-generated content may be incorrect.">
            <a:extLst>
              <a:ext uri="{FF2B5EF4-FFF2-40B4-BE49-F238E27FC236}">
                <a16:creationId xmlns:a16="http://schemas.microsoft.com/office/drawing/2014/main" id="{6C806BA6-20F7-9900-B1E6-06B3044F0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219200"/>
            <a:ext cx="6477000" cy="4857750"/>
          </a:xfrm>
          <a:prstGeom prst="rect">
            <a:avLst/>
          </a:prstGeom>
        </p:spPr>
      </p:pic>
    </p:spTree>
    <p:extLst>
      <p:ext uri="{BB962C8B-B14F-4D97-AF65-F5344CB8AC3E}">
        <p14:creationId xmlns:p14="http://schemas.microsoft.com/office/powerpoint/2010/main" val="330212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large rock in the woods">
            <a:extLst>
              <a:ext uri="{FF2B5EF4-FFF2-40B4-BE49-F238E27FC236}">
                <a16:creationId xmlns:a16="http://schemas.microsoft.com/office/drawing/2014/main" id="{2FC5C05E-D173-F6E2-7B7D-FFD4FC93D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5400"/>
            <a:ext cx="6248400" cy="4686300"/>
          </a:xfrm>
          <a:prstGeom prst="rect">
            <a:avLst/>
          </a:prstGeom>
        </p:spPr>
      </p:pic>
    </p:spTree>
    <p:extLst>
      <p:ext uri="{BB962C8B-B14F-4D97-AF65-F5344CB8AC3E}">
        <p14:creationId xmlns:p14="http://schemas.microsoft.com/office/powerpoint/2010/main" val="122787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911" descr="Video from a mom of student">
            <a:hlinkClick r:id="" action="ppaction://media"/>
            <a:extLst>
              <a:ext uri="{FF2B5EF4-FFF2-40B4-BE49-F238E27FC236}">
                <a16:creationId xmlns:a16="http://schemas.microsoft.com/office/drawing/2014/main" id="{43B2C84F-0556-0061-A0FA-BC8033CA71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0" y="685800"/>
            <a:ext cx="4682217" cy="5772147"/>
          </a:xfrm>
          <a:prstGeom prst="rect">
            <a:avLst/>
          </a:prstGeom>
        </p:spPr>
      </p:pic>
      <p:sp>
        <p:nvSpPr>
          <p:cNvPr id="2" name="TextBox 1">
            <a:extLst>
              <a:ext uri="{FF2B5EF4-FFF2-40B4-BE49-F238E27FC236}">
                <a16:creationId xmlns:a16="http://schemas.microsoft.com/office/drawing/2014/main" id="{5B50E62A-98D7-CE9E-F26B-EAC4A5113073}"/>
              </a:ext>
            </a:extLst>
          </p:cNvPr>
          <p:cNvSpPr txBox="1"/>
          <p:nvPr/>
        </p:nvSpPr>
        <p:spPr>
          <a:xfrm>
            <a:off x="457200" y="1371600"/>
            <a:ext cx="1643399" cy="369332"/>
          </a:xfrm>
          <a:prstGeom prst="rect">
            <a:avLst/>
          </a:prstGeom>
          <a:noFill/>
        </p:spPr>
        <p:txBody>
          <a:bodyPr wrap="none" rtlCol="0">
            <a:spAutoFit/>
          </a:bodyPr>
          <a:lstStyle/>
          <a:p>
            <a:r>
              <a:rPr lang="en-US" dirty="0"/>
              <a:t>Parent video!</a:t>
            </a:r>
          </a:p>
        </p:txBody>
      </p:sp>
    </p:spTree>
    <p:extLst>
      <p:ext uri="{BB962C8B-B14F-4D97-AF65-F5344CB8AC3E}">
        <p14:creationId xmlns:p14="http://schemas.microsoft.com/office/powerpoint/2010/main" val="35411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5ACF41-BD6D-CEA2-EC82-BDEEBD478304}"/>
              </a:ext>
            </a:extLst>
          </p:cNvPr>
          <p:cNvSpPr>
            <a:spLocks noGrp="1"/>
          </p:cNvSpPr>
          <p:nvPr>
            <p:ph idx="1"/>
          </p:nvPr>
        </p:nvSpPr>
        <p:spPr>
          <a:xfrm>
            <a:off x="457200" y="1981200"/>
            <a:ext cx="8229600" cy="4026091"/>
          </a:xfrm>
        </p:spPr>
        <p:txBody>
          <a:bodyPr/>
          <a:lstStyle/>
          <a:p>
            <a:r>
              <a:rPr lang="en-US" dirty="0"/>
              <a:t>Engagement with Current Opportunities</a:t>
            </a:r>
          </a:p>
          <a:p>
            <a:r>
              <a:rPr lang="en-US" dirty="0"/>
              <a:t>Looking into the Future </a:t>
            </a:r>
          </a:p>
          <a:p>
            <a:r>
              <a:rPr lang="en-US" dirty="0"/>
              <a:t>Being Present</a:t>
            </a:r>
          </a:p>
          <a:p>
            <a:r>
              <a:rPr lang="en-US" dirty="0"/>
              <a:t>Engaging with Professionals outside of the Vision Community</a:t>
            </a:r>
          </a:p>
          <a:p>
            <a:pPr lvl="1"/>
            <a:r>
              <a:rPr lang="en-US" dirty="0"/>
              <a:t>College professors, tech experts, teachers</a:t>
            </a:r>
          </a:p>
          <a:p>
            <a:pPr lvl="1"/>
            <a:r>
              <a:rPr lang="en-US" dirty="0"/>
              <a:t>Artists, musicians, </a:t>
            </a:r>
          </a:p>
          <a:p>
            <a:pPr lvl="1"/>
            <a:r>
              <a:rPr lang="en-US" dirty="0"/>
              <a:t>Paralympians and world medal athletes</a:t>
            </a:r>
          </a:p>
          <a:p>
            <a:pPr lvl="1"/>
            <a:r>
              <a:rPr lang="en-US" dirty="0"/>
              <a:t>Customer Service and </a:t>
            </a:r>
            <a:r>
              <a:rPr lang="en-US"/>
              <a:t>Communication leaders</a:t>
            </a:r>
            <a:endParaRPr lang="en-US" dirty="0"/>
          </a:p>
          <a:p>
            <a:pPr lvl="1"/>
            <a:endParaRPr lang="en-US" dirty="0"/>
          </a:p>
        </p:txBody>
      </p:sp>
      <p:sp>
        <p:nvSpPr>
          <p:cNvPr id="3" name="Title 2">
            <a:extLst>
              <a:ext uri="{FF2B5EF4-FFF2-40B4-BE49-F238E27FC236}">
                <a16:creationId xmlns:a16="http://schemas.microsoft.com/office/drawing/2014/main" id="{14759476-0EE1-3DA6-3A8C-F5B20201B983}"/>
              </a:ext>
            </a:extLst>
          </p:cNvPr>
          <p:cNvSpPr>
            <a:spLocks noGrp="1"/>
          </p:cNvSpPr>
          <p:nvPr>
            <p:ph type="title"/>
          </p:nvPr>
        </p:nvSpPr>
        <p:spPr/>
        <p:txBody>
          <a:bodyPr/>
          <a:lstStyle/>
          <a:p>
            <a:pPr algn="ctr"/>
            <a:r>
              <a:rPr lang="en-US" dirty="0"/>
              <a:t>Create Engagement</a:t>
            </a:r>
          </a:p>
        </p:txBody>
      </p:sp>
    </p:spTree>
    <p:extLst>
      <p:ext uri="{BB962C8B-B14F-4D97-AF65-F5344CB8AC3E}">
        <p14:creationId xmlns:p14="http://schemas.microsoft.com/office/powerpoint/2010/main" val="2798089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4C31B2-1E1D-F37C-6607-1F052DA7CC91}"/>
              </a:ext>
            </a:extLst>
          </p:cNvPr>
          <p:cNvSpPr>
            <a:spLocks noGrp="1"/>
          </p:cNvSpPr>
          <p:nvPr>
            <p:ph idx="1"/>
          </p:nvPr>
        </p:nvSpPr>
        <p:spPr/>
        <p:txBody>
          <a:bodyPr/>
          <a:lstStyle/>
          <a:p>
            <a:r>
              <a:rPr lang="en-US" dirty="0"/>
              <a:t>Leadership Support</a:t>
            </a:r>
          </a:p>
          <a:p>
            <a:r>
              <a:rPr lang="en-US" dirty="0"/>
              <a:t>Innovative Out of the Box Thinking</a:t>
            </a:r>
          </a:p>
          <a:p>
            <a:endParaRPr lang="en-US" dirty="0"/>
          </a:p>
          <a:p>
            <a:r>
              <a:rPr lang="en-US" dirty="0"/>
              <a:t>Our challenge for you:  Which of your students could use a dose of confidence, a new experience to build skills, or just fun?</a:t>
            </a:r>
          </a:p>
        </p:txBody>
      </p:sp>
      <p:sp>
        <p:nvSpPr>
          <p:cNvPr id="3" name="Title 2">
            <a:extLst>
              <a:ext uri="{FF2B5EF4-FFF2-40B4-BE49-F238E27FC236}">
                <a16:creationId xmlns:a16="http://schemas.microsoft.com/office/drawing/2014/main" id="{257A3F11-7BE8-3374-C732-1EBA0DAD5646}"/>
              </a:ext>
            </a:extLst>
          </p:cNvPr>
          <p:cNvSpPr>
            <a:spLocks noGrp="1"/>
          </p:cNvSpPr>
          <p:nvPr>
            <p:ph type="title"/>
          </p:nvPr>
        </p:nvSpPr>
        <p:spPr/>
        <p:txBody>
          <a:bodyPr/>
          <a:lstStyle/>
          <a:p>
            <a:r>
              <a:rPr lang="en-US" dirty="0"/>
              <a:t> Making it Happen!</a:t>
            </a:r>
          </a:p>
        </p:txBody>
      </p:sp>
    </p:spTree>
    <p:extLst>
      <p:ext uri="{BB962C8B-B14F-4D97-AF65-F5344CB8AC3E}">
        <p14:creationId xmlns:p14="http://schemas.microsoft.com/office/powerpoint/2010/main" val="158336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tting goals into action photo that highlights innovative programs, emplouwer over instruction and why it works. ">
            <a:extLst>
              <a:ext uri="{FF2B5EF4-FFF2-40B4-BE49-F238E27FC236}">
                <a16:creationId xmlns:a16="http://schemas.microsoft.com/office/drawing/2014/main" id="{6653952E-6E5C-9411-1D70-21987B0C9819}"/>
              </a:ext>
            </a:extLst>
          </p:cNvPr>
          <p:cNvPicPr>
            <a:picLocks noChangeAspect="1"/>
          </p:cNvPicPr>
          <p:nvPr/>
        </p:nvPicPr>
        <p:blipFill>
          <a:blip r:embed="rId3"/>
          <a:stretch>
            <a:fillRect/>
          </a:stretch>
        </p:blipFill>
        <p:spPr>
          <a:xfrm>
            <a:off x="0" y="838200"/>
            <a:ext cx="9144000" cy="5638800"/>
          </a:xfrm>
          <a:prstGeom prst="rect">
            <a:avLst/>
          </a:prstGeom>
        </p:spPr>
      </p:pic>
    </p:spTree>
    <p:extLst>
      <p:ext uri="{BB962C8B-B14F-4D97-AF65-F5344CB8AC3E}">
        <p14:creationId xmlns:p14="http://schemas.microsoft.com/office/powerpoint/2010/main" val="3696111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C36C6-3222-DFA2-D38D-ACCFFE1C3D76}"/>
              </a:ext>
            </a:extLst>
          </p:cNvPr>
          <p:cNvSpPr txBox="1"/>
          <p:nvPr/>
        </p:nvSpPr>
        <p:spPr>
          <a:xfrm>
            <a:off x="723900" y="1179731"/>
            <a:ext cx="7696200" cy="5078313"/>
          </a:xfrm>
          <a:prstGeom prst="rect">
            <a:avLst/>
          </a:prstGeom>
          <a:noFill/>
        </p:spPr>
        <p:txBody>
          <a:bodyPr wrap="square" rtlCol="0">
            <a:spAutoFit/>
          </a:bodyPr>
          <a:lstStyle/>
          <a:p>
            <a:pPr marL="571500" indent="-571500">
              <a:buFont typeface="Arial" panose="020B0604020202020204" pitchFamily="34" charset="0"/>
              <a:buChar char="•"/>
            </a:pPr>
            <a:r>
              <a:rPr lang="en-US" sz="3600" dirty="0"/>
              <a:t>Growth is uncomfortable because you’ve never been here before.  </a:t>
            </a:r>
          </a:p>
          <a:p>
            <a:pPr marL="571500" indent="-571500">
              <a:buFont typeface="Arial" panose="020B0604020202020204" pitchFamily="34" charset="0"/>
              <a:buChar char="•"/>
            </a:pPr>
            <a:r>
              <a:rPr lang="en-US" sz="3600" dirty="0"/>
              <a:t>Breaking tradition means breaking limits. </a:t>
            </a:r>
          </a:p>
          <a:p>
            <a:pPr marL="571500" indent="-571500">
              <a:buFont typeface="Arial" panose="020B0604020202020204" pitchFamily="34" charset="0"/>
              <a:buChar char="•"/>
            </a:pPr>
            <a:r>
              <a:rPr lang="en-US" sz="3600" dirty="0"/>
              <a:t>Tradition is safe. Innovation demands courage.  </a:t>
            </a:r>
          </a:p>
          <a:p>
            <a:pPr marL="571500" indent="-571500">
              <a:buFont typeface="Arial" panose="020B0604020202020204" pitchFamily="34" charset="0"/>
              <a:buChar char="•"/>
            </a:pPr>
            <a:r>
              <a:rPr lang="en-US" sz="3600" dirty="0"/>
              <a:t>You have a team and resources to walk along side you! </a:t>
            </a:r>
          </a:p>
        </p:txBody>
      </p:sp>
      <p:sp>
        <p:nvSpPr>
          <p:cNvPr id="2" name="TextBox 1">
            <a:extLst>
              <a:ext uri="{FF2B5EF4-FFF2-40B4-BE49-F238E27FC236}">
                <a16:creationId xmlns:a16="http://schemas.microsoft.com/office/drawing/2014/main" id="{8374192C-3D4E-4B09-9367-08BD62D69489}"/>
              </a:ext>
            </a:extLst>
          </p:cNvPr>
          <p:cNvSpPr txBox="1"/>
          <p:nvPr/>
        </p:nvSpPr>
        <p:spPr>
          <a:xfrm>
            <a:off x="2971800" y="276790"/>
            <a:ext cx="5811206" cy="646331"/>
          </a:xfrm>
          <a:prstGeom prst="rect">
            <a:avLst/>
          </a:prstGeom>
          <a:noFill/>
        </p:spPr>
        <p:txBody>
          <a:bodyPr wrap="none" rtlCol="0">
            <a:spAutoFit/>
          </a:bodyPr>
          <a:lstStyle/>
          <a:p>
            <a:r>
              <a:rPr lang="en-US" sz="3600" dirty="0"/>
              <a:t>Our message to students</a:t>
            </a:r>
          </a:p>
        </p:txBody>
      </p:sp>
    </p:spTree>
    <p:extLst>
      <p:ext uri="{BB962C8B-B14F-4D97-AF65-F5344CB8AC3E}">
        <p14:creationId xmlns:p14="http://schemas.microsoft.com/office/powerpoint/2010/main" val="1243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853" descr="Males standing on snow with Blind Skier vest on. ">
            <a:hlinkClick r:id="" action="ppaction://media"/>
            <a:extLst>
              <a:ext uri="{FF2B5EF4-FFF2-40B4-BE49-F238E27FC236}">
                <a16:creationId xmlns:a16="http://schemas.microsoft.com/office/drawing/2014/main" id="{73963DEB-A0E5-B025-0FE6-82573F262E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9250" y="685800"/>
            <a:ext cx="3363913" cy="5751739"/>
          </a:xfrm>
          <a:prstGeom prst="rect">
            <a:avLst/>
          </a:prstGeom>
        </p:spPr>
      </p:pic>
      <p:sp>
        <p:nvSpPr>
          <p:cNvPr id="2" name="TextBox 1">
            <a:extLst>
              <a:ext uri="{FF2B5EF4-FFF2-40B4-BE49-F238E27FC236}">
                <a16:creationId xmlns:a16="http://schemas.microsoft.com/office/drawing/2014/main" id="{85A07CAD-146E-3DB7-C06A-A42713A9EBDC}"/>
              </a:ext>
            </a:extLst>
          </p:cNvPr>
          <p:cNvSpPr txBox="1"/>
          <p:nvPr/>
        </p:nvSpPr>
        <p:spPr>
          <a:xfrm>
            <a:off x="3505200" y="152400"/>
            <a:ext cx="2007281" cy="369332"/>
          </a:xfrm>
          <a:prstGeom prst="rect">
            <a:avLst/>
          </a:prstGeom>
          <a:noFill/>
        </p:spPr>
        <p:txBody>
          <a:bodyPr wrap="none" rtlCol="0">
            <a:spAutoFit/>
          </a:bodyPr>
          <a:lstStyle/>
          <a:p>
            <a:r>
              <a:rPr lang="en-US" dirty="0"/>
              <a:t>First time skier! </a:t>
            </a:r>
          </a:p>
        </p:txBody>
      </p:sp>
    </p:spTree>
    <p:extLst>
      <p:ext uri="{BB962C8B-B14F-4D97-AF65-F5344CB8AC3E}">
        <p14:creationId xmlns:p14="http://schemas.microsoft.com/office/powerpoint/2010/main" val="215700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35DFCA-B048-9A83-7FA7-5EB2FDA86361}"/>
              </a:ext>
            </a:extLst>
          </p:cNvPr>
          <p:cNvSpPr>
            <a:spLocks noGrp="1"/>
          </p:cNvSpPr>
          <p:nvPr>
            <p:ph idx="1"/>
          </p:nvPr>
        </p:nvSpPr>
        <p:spPr>
          <a:xfrm>
            <a:off x="381000" y="2590800"/>
            <a:ext cx="8229600" cy="3721291"/>
          </a:xfrm>
        </p:spPr>
        <p:txBody>
          <a:bodyPr/>
          <a:lstStyle/>
          <a:p>
            <a:r>
              <a:rPr lang="en-US" dirty="0"/>
              <a:t>Our mission is to empower transition students to succeed by connecting them with meaningful opportunities to build friendships and community, explore careers, grow mentors, and develop essential skills for lifelong success.</a:t>
            </a:r>
          </a:p>
        </p:txBody>
      </p:sp>
      <p:sp>
        <p:nvSpPr>
          <p:cNvPr id="3" name="Title 2">
            <a:extLst>
              <a:ext uri="{FF2B5EF4-FFF2-40B4-BE49-F238E27FC236}">
                <a16:creationId xmlns:a16="http://schemas.microsoft.com/office/drawing/2014/main" id="{31B8F61E-DE48-29EC-274B-1EEAB013DEF7}"/>
              </a:ext>
            </a:extLst>
          </p:cNvPr>
          <p:cNvSpPr>
            <a:spLocks noGrp="1"/>
          </p:cNvSpPr>
          <p:nvPr>
            <p:ph type="title"/>
          </p:nvPr>
        </p:nvSpPr>
        <p:spPr/>
        <p:txBody>
          <a:bodyPr>
            <a:normAutofit fontScale="90000"/>
          </a:bodyPr>
          <a:lstStyle/>
          <a:p>
            <a:r>
              <a:rPr lang="en-US" dirty="0"/>
              <a:t>Our Vision:  </a:t>
            </a:r>
            <a:br>
              <a:rPr lang="en-US" dirty="0"/>
            </a:br>
            <a:r>
              <a:rPr lang="en-US" dirty="0"/>
              <a:t>Shaping Futures, Bridging Dreams</a:t>
            </a:r>
          </a:p>
        </p:txBody>
      </p:sp>
    </p:spTree>
    <p:extLst>
      <p:ext uri="{BB962C8B-B14F-4D97-AF65-F5344CB8AC3E}">
        <p14:creationId xmlns:p14="http://schemas.microsoft.com/office/powerpoint/2010/main" val="2124725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44989-05E1-3F8C-7D04-822605DD2F9F}"/>
              </a:ext>
            </a:extLst>
          </p:cNvPr>
          <p:cNvSpPr>
            <a:spLocks noGrp="1"/>
          </p:cNvSpPr>
          <p:nvPr>
            <p:ph idx="1"/>
          </p:nvPr>
        </p:nvSpPr>
        <p:spPr/>
        <p:txBody>
          <a:bodyPr/>
          <a:lstStyle/>
          <a:p>
            <a:r>
              <a:rPr lang="en-US" dirty="0"/>
              <a:t>The students show it</a:t>
            </a:r>
          </a:p>
          <a:p>
            <a:r>
              <a:rPr lang="en-US" dirty="0"/>
              <a:t>The numbers prove it</a:t>
            </a:r>
          </a:p>
        </p:txBody>
      </p:sp>
      <p:sp>
        <p:nvSpPr>
          <p:cNvPr id="3" name="Title 2">
            <a:extLst>
              <a:ext uri="{FF2B5EF4-FFF2-40B4-BE49-F238E27FC236}">
                <a16:creationId xmlns:a16="http://schemas.microsoft.com/office/drawing/2014/main" id="{53A4700D-5B75-46E1-8B20-4BEF586D4374}"/>
              </a:ext>
            </a:extLst>
          </p:cNvPr>
          <p:cNvSpPr>
            <a:spLocks noGrp="1"/>
          </p:cNvSpPr>
          <p:nvPr>
            <p:ph type="title"/>
          </p:nvPr>
        </p:nvSpPr>
        <p:spPr>
          <a:xfrm>
            <a:off x="2590800" y="228600"/>
            <a:ext cx="5943600" cy="1143000"/>
          </a:xfrm>
        </p:spPr>
        <p:txBody>
          <a:bodyPr/>
          <a:lstStyle/>
          <a:p>
            <a:r>
              <a:rPr lang="en-US" dirty="0"/>
              <a:t>Does it work?  YES!</a:t>
            </a:r>
          </a:p>
        </p:txBody>
      </p:sp>
    </p:spTree>
    <p:extLst>
      <p:ext uri="{BB962C8B-B14F-4D97-AF65-F5344CB8AC3E}">
        <p14:creationId xmlns:p14="http://schemas.microsoft.com/office/powerpoint/2010/main" val="132949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C81B9-08BE-544A-874F-348EFED4C5FA}"/>
            </a:ext>
          </a:extLst>
        </p:cNvPr>
        <p:cNvGrpSpPr/>
        <p:nvPr/>
      </p:nvGrpSpPr>
      <p:grpSpPr>
        <a:xfrm>
          <a:off x="0" y="0"/>
          <a:ext cx="0" cy="0"/>
          <a:chOff x="0" y="0"/>
          <a:chExt cx="0" cy="0"/>
        </a:xfrm>
      </p:grpSpPr>
      <p:pic>
        <p:nvPicPr>
          <p:cNvPr id="4" name="IMG_1897" descr="Video with man sitting on stoll with hat and coat on. ">
            <a:hlinkClick r:id="" action="ppaction://media"/>
            <a:extLst>
              <a:ext uri="{FF2B5EF4-FFF2-40B4-BE49-F238E27FC236}">
                <a16:creationId xmlns:a16="http://schemas.microsoft.com/office/drawing/2014/main" id="{1CDEBD4F-61F7-1EFA-B020-4FE2343C38DE}"/>
              </a:ext>
            </a:extLst>
          </p:cNvPr>
          <p:cNvPicPr>
            <a:picLocks noChangeAspect="1"/>
          </p:cNvPicPr>
          <p:nvPr>
            <a:videoFile r:link="rId1"/>
            <p:extLst>
              <p:ext uri="{DAA4B4D4-6D71-4841-9C94-3DE7FCFB9230}">
                <p14:media xmlns:p14="http://schemas.microsoft.com/office/powerpoint/2010/main" r:embed="rId2">
                  <p14:trim st="2970"/>
                </p14:media>
              </p:ext>
            </p:extLst>
          </p:nvPr>
        </p:nvPicPr>
        <p:blipFill>
          <a:blip r:embed="rId5"/>
          <a:stretch>
            <a:fillRect/>
          </a:stretch>
        </p:blipFill>
        <p:spPr>
          <a:xfrm>
            <a:off x="2667000" y="674132"/>
            <a:ext cx="4927148" cy="5673940"/>
          </a:xfrm>
          <a:prstGeom prst="rect">
            <a:avLst/>
          </a:prstGeom>
        </p:spPr>
      </p:pic>
      <p:sp>
        <p:nvSpPr>
          <p:cNvPr id="3" name="TextBox 2">
            <a:extLst>
              <a:ext uri="{FF2B5EF4-FFF2-40B4-BE49-F238E27FC236}">
                <a16:creationId xmlns:a16="http://schemas.microsoft.com/office/drawing/2014/main" id="{25DE905B-4D55-AE24-16D5-BD639993B0ED}"/>
              </a:ext>
            </a:extLst>
          </p:cNvPr>
          <p:cNvSpPr txBox="1"/>
          <p:nvPr/>
        </p:nvSpPr>
        <p:spPr>
          <a:xfrm>
            <a:off x="3048000" y="304800"/>
            <a:ext cx="2691763" cy="369332"/>
          </a:xfrm>
          <a:prstGeom prst="rect">
            <a:avLst/>
          </a:prstGeom>
          <a:noFill/>
        </p:spPr>
        <p:txBody>
          <a:bodyPr wrap="none" rtlCol="0">
            <a:spAutoFit/>
          </a:bodyPr>
          <a:lstStyle/>
          <a:p>
            <a:r>
              <a:rPr lang="en-US" dirty="0"/>
              <a:t>Hear it from a parent! </a:t>
            </a:r>
          </a:p>
        </p:txBody>
      </p:sp>
    </p:spTree>
    <p:extLst>
      <p:ext uri="{BB962C8B-B14F-4D97-AF65-F5344CB8AC3E}">
        <p14:creationId xmlns:p14="http://schemas.microsoft.com/office/powerpoint/2010/main" val="66560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274AE-AD8C-44CA-A720-891C2F629A46}"/>
              </a:ext>
            </a:extLst>
          </p:cNvPr>
          <p:cNvSpPr>
            <a:spLocks noGrp="1"/>
          </p:cNvSpPr>
          <p:nvPr>
            <p:ph idx="1"/>
          </p:nvPr>
        </p:nvSpPr>
        <p:spPr/>
        <p:txBody>
          <a:bodyPr/>
          <a:lstStyle/>
          <a:p>
            <a:r>
              <a:rPr lang="en-US" dirty="0"/>
              <a:t>First DBVI student program under CPID grant was Robotics </a:t>
            </a:r>
          </a:p>
          <a:p>
            <a:r>
              <a:rPr lang="en-US" dirty="0"/>
              <a:t>began planning in 2016- first program presented in 2017 was Robotics</a:t>
            </a:r>
          </a:p>
          <a:p>
            <a:r>
              <a:rPr lang="en-US" dirty="0"/>
              <a:t>In 2017 traditional student program attendance was 23 for LIFE and 7 for LEAP College Readiness Program</a:t>
            </a:r>
          </a:p>
          <a:p>
            <a:pPr marL="109728" indent="0">
              <a:buNone/>
            </a:pPr>
            <a:endParaRPr lang="en-US" dirty="0"/>
          </a:p>
        </p:txBody>
      </p:sp>
      <p:sp>
        <p:nvSpPr>
          <p:cNvPr id="3" name="Title 2">
            <a:extLst>
              <a:ext uri="{FF2B5EF4-FFF2-40B4-BE49-F238E27FC236}">
                <a16:creationId xmlns:a16="http://schemas.microsoft.com/office/drawing/2014/main" id="{BADF9C03-34E2-4A02-8600-4F68C5327C17}"/>
              </a:ext>
            </a:extLst>
          </p:cNvPr>
          <p:cNvSpPr>
            <a:spLocks noGrp="1"/>
          </p:cNvSpPr>
          <p:nvPr>
            <p:ph type="title"/>
          </p:nvPr>
        </p:nvSpPr>
        <p:spPr>
          <a:xfrm>
            <a:off x="2743200" y="279209"/>
            <a:ext cx="5943600" cy="1143000"/>
          </a:xfrm>
        </p:spPr>
        <p:txBody>
          <a:bodyPr>
            <a:normAutofit fontScale="90000"/>
          </a:bodyPr>
          <a:lstStyle/>
          <a:p>
            <a:r>
              <a:rPr lang="en-US" dirty="0"/>
              <a:t>The Numbers Show it: </a:t>
            </a:r>
            <a:br>
              <a:rPr lang="en-US" dirty="0"/>
            </a:br>
            <a:r>
              <a:rPr lang="en-US" dirty="0"/>
              <a:t>Historical Data</a:t>
            </a:r>
          </a:p>
        </p:txBody>
      </p:sp>
    </p:spTree>
    <p:extLst>
      <p:ext uri="{BB962C8B-B14F-4D97-AF65-F5344CB8AC3E}">
        <p14:creationId xmlns:p14="http://schemas.microsoft.com/office/powerpoint/2010/main" val="1105949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953447-4BB1-59BD-D5ED-1D8EE23DB23E}"/>
              </a:ext>
            </a:extLst>
          </p:cNvPr>
          <p:cNvSpPr>
            <a:spLocks noGrp="1"/>
          </p:cNvSpPr>
          <p:nvPr>
            <p:ph idx="1"/>
          </p:nvPr>
        </p:nvSpPr>
        <p:spPr>
          <a:xfrm>
            <a:off x="457200" y="1295400"/>
            <a:ext cx="8229600" cy="4648200"/>
          </a:xfrm>
        </p:spPr>
        <p:txBody>
          <a:bodyPr/>
          <a:lstStyle/>
          <a:p>
            <a:r>
              <a:rPr lang="en-US" dirty="0"/>
              <a:t>Average Measurable Skills Gains from NCSAB-</a:t>
            </a:r>
          </a:p>
          <a:p>
            <a:pPr marL="109728" indent="0">
              <a:buNone/>
            </a:pPr>
            <a:endParaRPr lang="en-US" dirty="0"/>
          </a:p>
        </p:txBody>
      </p:sp>
      <p:graphicFrame>
        <p:nvGraphicFramePr>
          <p:cNvPr id="5" name="Diagram 4" descr="Chart showing masurable skills gains that goes from 2017 at 30% to Program year 25 at 86.4%">
            <a:extLst>
              <a:ext uri="{FF2B5EF4-FFF2-40B4-BE49-F238E27FC236}">
                <a16:creationId xmlns:a16="http://schemas.microsoft.com/office/drawing/2014/main" id="{0E63812A-7722-B25F-983C-3BFBE7914019}"/>
              </a:ext>
            </a:extLst>
          </p:cNvPr>
          <p:cNvGraphicFramePr/>
          <p:nvPr>
            <p:extLst>
              <p:ext uri="{D42A27DB-BD31-4B8C-83A1-F6EECF244321}">
                <p14:modId xmlns:p14="http://schemas.microsoft.com/office/powerpoint/2010/main" val="1155721598"/>
              </p:ext>
            </p:extLst>
          </p:nvPr>
        </p:nvGraphicFramePr>
        <p:xfrm>
          <a:off x="503208" y="18288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11248486-7AD8-2B7F-7BA0-D1CC6E67BEB2}"/>
              </a:ext>
            </a:extLst>
          </p:cNvPr>
          <p:cNvSpPr>
            <a:spLocks noGrp="1"/>
          </p:cNvSpPr>
          <p:nvPr>
            <p:ph type="title"/>
          </p:nvPr>
        </p:nvSpPr>
        <p:spPr>
          <a:xfrm>
            <a:off x="2590800" y="152400"/>
            <a:ext cx="5638800" cy="1143000"/>
          </a:xfrm>
        </p:spPr>
        <p:txBody>
          <a:bodyPr>
            <a:normAutofit fontScale="90000"/>
          </a:bodyPr>
          <a:lstStyle/>
          <a:p>
            <a:r>
              <a:rPr lang="en-US" dirty="0"/>
              <a:t>Do Student Team programs work?</a:t>
            </a:r>
          </a:p>
        </p:txBody>
      </p:sp>
    </p:spTree>
    <p:extLst>
      <p:ext uri="{BB962C8B-B14F-4D97-AF65-F5344CB8AC3E}">
        <p14:creationId xmlns:p14="http://schemas.microsoft.com/office/powerpoint/2010/main" val="2620878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DBVI Program Video from former student who is now a cinematographer">
            <a:hlinkClick r:id="" action="ppaction://noaction"/>
            <a:extLst>
              <a:ext uri="{FF2B5EF4-FFF2-40B4-BE49-F238E27FC236}">
                <a16:creationId xmlns:a16="http://schemas.microsoft.com/office/drawing/2014/main" id="{A2D6BBC1-01B3-6D75-6FE3-7FE8DF0BF019}"/>
              </a:ext>
            </a:extLst>
          </p:cNvPr>
          <p:cNvPicPr>
            <a:picLocks noGrp="1" noRot="1" noChangeAspect="1"/>
          </p:cNvPicPr>
          <p:nvPr>
            <p:ph idx="1"/>
            <a:videoFile r:link="rId1"/>
          </p:nvPr>
        </p:nvPicPr>
        <p:blipFill>
          <a:blip r:embed="rId3"/>
          <a:stretch>
            <a:fillRect/>
          </a:stretch>
        </p:blipFill>
        <p:spPr>
          <a:xfrm>
            <a:off x="1134918" y="1267691"/>
            <a:ext cx="6604000" cy="3721100"/>
          </a:xfrm>
          <a:prstGeom prst="rect">
            <a:avLst/>
          </a:prstGeom>
        </p:spPr>
      </p:pic>
      <p:sp>
        <p:nvSpPr>
          <p:cNvPr id="2" name="TextBox 1">
            <a:extLst>
              <a:ext uri="{FF2B5EF4-FFF2-40B4-BE49-F238E27FC236}">
                <a16:creationId xmlns:a16="http://schemas.microsoft.com/office/drawing/2014/main" id="{E399495A-7DCF-16F7-7D4D-4B1ACB2EC256}"/>
              </a:ext>
            </a:extLst>
          </p:cNvPr>
          <p:cNvSpPr txBox="1"/>
          <p:nvPr/>
        </p:nvSpPr>
        <p:spPr>
          <a:xfrm>
            <a:off x="3276600" y="609600"/>
            <a:ext cx="4397358" cy="369332"/>
          </a:xfrm>
          <a:prstGeom prst="rect">
            <a:avLst/>
          </a:prstGeom>
          <a:noFill/>
        </p:spPr>
        <p:txBody>
          <a:bodyPr wrap="none" rtlCol="0">
            <a:spAutoFit/>
          </a:bodyPr>
          <a:lstStyle/>
          <a:p>
            <a:r>
              <a:rPr lang="en-US" dirty="0"/>
              <a:t>The Power of Trying Something New! </a:t>
            </a:r>
          </a:p>
        </p:txBody>
      </p:sp>
    </p:spTree>
    <p:extLst>
      <p:ext uri="{BB962C8B-B14F-4D97-AF65-F5344CB8AC3E}">
        <p14:creationId xmlns:p14="http://schemas.microsoft.com/office/powerpoint/2010/main" val="898932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AD1D0-8310-DFEE-E000-42A3ACC909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B3CA10-5A04-2880-E04B-5B104F4559C1}"/>
              </a:ext>
            </a:extLst>
          </p:cNvPr>
          <p:cNvSpPr>
            <a:spLocks noGrp="1"/>
          </p:cNvSpPr>
          <p:nvPr>
            <p:ph idx="1"/>
          </p:nvPr>
        </p:nvSpPr>
        <p:spPr/>
        <p:txBody>
          <a:bodyPr/>
          <a:lstStyle/>
          <a:p>
            <a:r>
              <a:rPr lang="en-US" dirty="0"/>
              <a:t>Have Questions?</a:t>
            </a:r>
          </a:p>
          <a:p>
            <a:r>
              <a:rPr lang="en-US" dirty="0"/>
              <a:t>Want to connect?</a:t>
            </a:r>
          </a:p>
          <a:p>
            <a:r>
              <a:rPr lang="en-US" dirty="0"/>
              <a:t>We are happy to meet with your students after hours or whenever needed!</a:t>
            </a:r>
          </a:p>
          <a:p>
            <a:endParaRPr lang="en-US" dirty="0"/>
          </a:p>
          <a:p>
            <a:r>
              <a:rPr lang="en-US" dirty="0">
                <a:hlinkClick r:id="rId2">
                  <a:extLst>
                    <a:ext uri="{A12FA001-AC4F-418D-AE19-62706E023703}">
                      <ahyp:hlinkClr xmlns:ahyp="http://schemas.microsoft.com/office/drawing/2018/hyperlinkcolor" val="tx"/>
                    </a:ext>
                  </a:extLst>
                </a:hlinkClick>
              </a:rPr>
              <a:t>Tish.Harris@dbvi.virginia.gov</a:t>
            </a:r>
            <a:endParaRPr lang="en-US" dirty="0"/>
          </a:p>
          <a:p>
            <a:r>
              <a:rPr lang="en-US" dirty="0">
                <a:hlinkClick r:id="rId3">
                  <a:extLst>
                    <a:ext uri="{A12FA001-AC4F-418D-AE19-62706E023703}">
                      <ahyp:hlinkClr xmlns:ahyp="http://schemas.microsoft.com/office/drawing/2018/hyperlinkcolor" val="tx"/>
                    </a:ext>
                  </a:extLst>
                </a:hlinkClick>
              </a:rPr>
              <a:t>Caroline.Rammacher@dbvi.virginia.gov</a:t>
            </a:r>
            <a:endParaRPr lang="en-US" dirty="0"/>
          </a:p>
          <a:p>
            <a:endParaRPr lang="en-US" dirty="0"/>
          </a:p>
        </p:txBody>
      </p:sp>
      <p:sp>
        <p:nvSpPr>
          <p:cNvPr id="3" name="Title 2">
            <a:extLst>
              <a:ext uri="{FF2B5EF4-FFF2-40B4-BE49-F238E27FC236}">
                <a16:creationId xmlns:a16="http://schemas.microsoft.com/office/drawing/2014/main" id="{43DA6FA1-66EA-867D-1F1F-6690E807528B}"/>
              </a:ext>
            </a:extLst>
          </p:cNvPr>
          <p:cNvSpPr>
            <a:spLocks noGrp="1"/>
          </p:cNvSpPr>
          <p:nvPr>
            <p:ph type="title"/>
          </p:nvPr>
        </p:nvSpPr>
        <p:spPr/>
        <p:txBody>
          <a:bodyPr>
            <a:normAutofit fontScale="90000"/>
          </a:bodyPr>
          <a:lstStyle/>
          <a:p>
            <a:r>
              <a:rPr lang="en-US" dirty="0"/>
              <a:t>Have you seen rewards among your students?</a:t>
            </a:r>
          </a:p>
        </p:txBody>
      </p:sp>
    </p:spTree>
    <p:extLst>
      <p:ext uri="{BB962C8B-B14F-4D97-AF65-F5344CB8AC3E}">
        <p14:creationId xmlns:p14="http://schemas.microsoft.com/office/powerpoint/2010/main" val="504499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13829-BC41-0966-9018-997BF4433497}"/>
              </a:ext>
            </a:extLst>
          </p:cNvPr>
          <p:cNvSpPr>
            <a:spLocks noGrp="1"/>
          </p:cNvSpPr>
          <p:nvPr>
            <p:ph idx="1"/>
          </p:nvPr>
        </p:nvSpPr>
        <p:spPr>
          <a:xfrm>
            <a:off x="427008" y="2362200"/>
            <a:ext cx="8229600" cy="3657600"/>
          </a:xfrm>
        </p:spPr>
        <p:txBody>
          <a:bodyPr>
            <a:normAutofit fontScale="77500" lnSpcReduction="20000"/>
          </a:bodyPr>
          <a:lstStyle/>
          <a:p>
            <a:r>
              <a:rPr lang="en-US" dirty="0"/>
              <a:t>11 years ago-developed from CPID grant funding in partnership with DARS for career pathways</a:t>
            </a:r>
          </a:p>
          <a:p>
            <a:endParaRPr lang="en-US" dirty="0"/>
          </a:p>
          <a:p>
            <a:r>
              <a:rPr lang="en-US" dirty="0"/>
              <a:t>Post grant- DBVI continued to focus on innovation and </a:t>
            </a:r>
            <a:r>
              <a:rPr lang="en-US" b="1" dirty="0"/>
              <a:t>connection</a:t>
            </a:r>
          </a:p>
          <a:p>
            <a:endParaRPr lang="en-US" dirty="0"/>
          </a:p>
          <a:p>
            <a:r>
              <a:rPr lang="en-US" dirty="0"/>
              <a:t>One person on student team in the beginning, then 2, then 3 now 4!</a:t>
            </a:r>
          </a:p>
          <a:p>
            <a:pPr lvl="1"/>
            <a:r>
              <a:rPr lang="en-US" dirty="0"/>
              <a:t>Student Team has a counselor relations specialist-welcome Caroline</a:t>
            </a:r>
          </a:p>
          <a:p>
            <a:pPr lvl="1"/>
            <a:r>
              <a:rPr lang="en-US" dirty="0"/>
              <a:t>Caroline and Tish are happy to meet with students </a:t>
            </a:r>
          </a:p>
          <a:p>
            <a:pPr lvl="1"/>
            <a:endParaRPr lang="en-US" dirty="0"/>
          </a:p>
          <a:p>
            <a:pPr marL="109728" indent="0">
              <a:buNone/>
            </a:pPr>
            <a:r>
              <a:rPr lang="en-US" dirty="0"/>
              <a:t> </a:t>
            </a:r>
          </a:p>
          <a:p>
            <a:pPr marL="109728" indent="0">
              <a:buNone/>
            </a:pPr>
            <a:endParaRPr lang="en-US" dirty="0"/>
          </a:p>
          <a:p>
            <a:pPr marL="109728" indent="0">
              <a:buNone/>
            </a:pPr>
            <a:endParaRPr lang="en-US" dirty="0"/>
          </a:p>
          <a:p>
            <a:pPr marL="109728" indent="0">
              <a:buNone/>
            </a:pPr>
            <a:endParaRPr lang="en-US" dirty="0"/>
          </a:p>
          <a:p>
            <a:pPr marL="109728" indent="0">
              <a:buNone/>
            </a:pPr>
            <a:endParaRPr lang="en-US" dirty="0"/>
          </a:p>
        </p:txBody>
      </p:sp>
      <p:sp>
        <p:nvSpPr>
          <p:cNvPr id="3" name="Title 2">
            <a:extLst>
              <a:ext uri="{FF2B5EF4-FFF2-40B4-BE49-F238E27FC236}">
                <a16:creationId xmlns:a16="http://schemas.microsoft.com/office/drawing/2014/main" id="{DED85869-8DED-BEBE-2E15-39CED70D43A8}"/>
              </a:ext>
            </a:extLst>
          </p:cNvPr>
          <p:cNvSpPr>
            <a:spLocks noGrp="1"/>
          </p:cNvSpPr>
          <p:nvPr>
            <p:ph type="title"/>
          </p:nvPr>
        </p:nvSpPr>
        <p:spPr/>
        <p:txBody>
          <a:bodyPr>
            <a:normAutofit fontScale="90000"/>
          </a:bodyPr>
          <a:lstStyle/>
          <a:p>
            <a:r>
              <a:rPr lang="en-US" dirty="0"/>
              <a:t>DBVI Student Team </a:t>
            </a:r>
            <a:br>
              <a:rPr lang="en-US" dirty="0"/>
            </a:br>
            <a:r>
              <a:rPr lang="en-US" dirty="0"/>
              <a:t>Programs began..</a:t>
            </a:r>
          </a:p>
        </p:txBody>
      </p:sp>
    </p:spTree>
    <p:extLst>
      <p:ext uri="{BB962C8B-B14F-4D97-AF65-F5344CB8AC3E}">
        <p14:creationId xmlns:p14="http://schemas.microsoft.com/office/powerpoint/2010/main" val="1612416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80FB1-6CD0-54EA-0087-FA82596CDF27}"/>
              </a:ext>
            </a:extLst>
          </p:cNvPr>
          <p:cNvSpPr>
            <a:spLocks noGrp="1"/>
          </p:cNvSpPr>
          <p:nvPr>
            <p:ph type="title"/>
          </p:nvPr>
        </p:nvSpPr>
        <p:spPr>
          <a:xfrm>
            <a:off x="2895600" y="76200"/>
            <a:ext cx="8229600" cy="1143000"/>
          </a:xfrm>
        </p:spPr>
        <p:txBody>
          <a:bodyPr>
            <a:normAutofit fontScale="90000"/>
          </a:bodyPr>
          <a:lstStyle/>
          <a:p>
            <a:r>
              <a:rPr lang="en-US" dirty="0"/>
              <a:t>Numbers Comparison </a:t>
            </a:r>
            <a:br>
              <a:rPr lang="en-US" dirty="0"/>
            </a:br>
            <a:r>
              <a:rPr lang="en-US" dirty="0"/>
              <a:t>2017-2025</a:t>
            </a:r>
          </a:p>
        </p:txBody>
      </p:sp>
      <p:graphicFrame>
        <p:nvGraphicFramePr>
          <p:cNvPr id="9" name="Content Placeholder 8">
            <a:extLst>
              <a:ext uri="{FF2B5EF4-FFF2-40B4-BE49-F238E27FC236}">
                <a16:creationId xmlns:a16="http://schemas.microsoft.com/office/drawing/2014/main" id="{FEA0CDCD-A410-FC58-A06B-86C4A758EF39}"/>
              </a:ext>
            </a:extLst>
          </p:cNvPr>
          <p:cNvGraphicFramePr>
            <a:graphicFrameLocks noGrp="1"/>
          </p:cNvGraphicFramePr>
          <p:nvPr>
            <p:ph idx="1"/>
            <p:extLst>
              <p:ext uri="{D42A27DB-BD31-4B8C-83A1-F6EECF244321}">
                <p14:modId xmlns:p14="http://schemas.microsoft.com/office/powerpoint/2010/main" val="560035254"/>
              </p:ext>
            </p:extLst>
          </p:nvPr>
        </p:nvGraphicFramePr>
        <p:xfrm>
          <a:off x="457200" y="1364410"/>
          <a:ext cx="8229600" cy="2438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3552356B-8407-8037-9246-38820220B51F}"/>
              </a:ext>
            </a:extLst>
          </p:cNvPr>
          <p:cNvGraphicFramePr/>
          <p:nvPr>
            <p:extLst>
              <p:ext uri="{D42A27DB-BD31-4B8C-83A1-F6EECF244321}">
                <p14:modId xmlns:p14="http://schemas.microsoft.com/office/powerpoint/2010/main" val="4198631627"/>
              </p:ext>
            </p:extLst>
          </p:nvPr>
        </p:nvGraphicFramePr>
        <p:xfrm>
          <a:off x="533400" y="3962400"/>
          <a:ext cx="8001000" cy="2133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927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2EC04-01E7-8E2B-6204-69996B46527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13CCF-2A20-BD0E-687E-48EA61F36C64}"/>
              </a:ext>
            </a:extLst>
          </p:cNvPr>
          <p:cNvSpPr>
            <a:spLocks noGrp="1"/>
          </p:cNvSpPr>
          <p:nvPr>
            <p:ph idx="1"/>
          </p:nvPr>
        </p:nvSpPr>
        <p:spPr/>
        <p:txBody>
          <a:bodyPr/>
          <a:lstStyle/>
          <a:p>
            <a:r>
              <a:rPr lang="en-US" dirty="0"/>
              <a:t>Increase confidence</a:t>
            </a:r>
          </a:p>
          <a:p>
            <a:r>
              <a:rPr lang="en-US" dirty="0"/>
              <a:t>Increase connection</a:t>
            </a:r>
          </a:p>
          <a:p>
            <a:r>
              <a:rPr lang="en-US" dirty="0"/>
              <a:t>Create community</a:t>
            </a:r>
          </a:p>
          <a:p>
            <a:r>
              <a:rPr lang="en-US" dirty="0"/>
              <a:t>Create engagement</a:t>
            </a:r>
          </a:p>
          <a:p>
            <a:r>
              <a:rPr lang="en-US" dirty="0"/>
              <a:t>Provide 5 Required Pre-ETS Services in the most energetic way possible!</a:t>
            </a:r>
          </a:p>
          <a:p>
            <a:endParaRPr lang="en-US" dirty="0"/>
          </a:p>
          <a:p>
            <a:endParaRPr lang="en-US" dirty="0"/>
          </a:p>
          <a:p>
            <a:endParaRPr lang="en-US" dirty="0"/>
          </a:p>
        </p:txBody>
      </p:sp>
      <p:sp>
        <p:nvSpPr>
          <p:cNvPr id="3" name="Title 2">
            <a:extLst>
              <a:ext uri="{FF2B5EF4-FFF2-40B4-BE49-F238E27FC236}">
                <a16:creationId xmlns:a16="http://schemas.microsoft.com/office/drawing/2014/main" id="{852041FB-5D07-CB52-017C-1B304161B949}"/>
              </a:ext>
            </a:extLst>
          </p:cNvPr>
          <p:cNvSpPr>
            <a:spLocks noGrp="1"/>
          </p:cNvSpPr>
          <p:nvPr>
            <p:ph type="title"/>
          </p:nvPr>
        </p:nvSpPr>
        <p:spPr/>
        <p:txBody>
          <a:bodyPr>
            <a:normAutofit fontScale="90000"/>
          </a:bodyPr>
          <a:lstStyle/>
          <a:p>
            <a:r>
              <a:rPr lang="en-US" dirty="0"/>
              <a:t>Goal of Student Team Programs:</a:t>
            </a:r>
          </a:p>
        </p:txBody>
      </p:sp>
    </p:spTree>
    <p:extLst>
      <p:ext uri="{BB962C8B-B14F-4D97-AF65-F5344CB8AC3E}">
        <p14:creationId xmlns:p14="http://schemas.microsoft.com/office/powerpoint/2010/main" val="157736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841E0-6241-39AA-4DE3-8D99CEFCE1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F52586-B3EA-5A1A-632F-E0D5216A36A2}"/>
              </a:ext>
            </a:extLst>
          </p:cNvPr>
          <p:cNvSpPr>
            <a:spLocks noGrp="1"/>
          </p:cNvSpPr>
          <p:nvPr>
            <p:ph idx="1"/>
          </p:nvPr>
        </p:nvSpPr>
        <p:spPr>
          <a:xfrm>
            <a:off x="457200" y="2057400"/>
            <a:ext cx="8229600" cy="3949891"/>
          </a:xfrm>
        </p:spPr>
        <p:txBody>
          <a:bodyPr/>
          <a:lstStyle/>
          <a:p>
            <a:r>
              <a:rPr lang="en-US" dirty="0"/>
              <a:t>Actions Change Attitudes</a:t>
            </a:r>
          </a:p>
          <a:p>
            <a:r>
              <a:rPr lang="en-US" dirty="0"/>
              <a:t>Overcome Underestimation</a:t>
            </a:r>
          </a:p>
          <a:p>
            <a:r>
              <a:rPr lang="en-US" dirty="0"/>
              <a:t>Deliver programs that encourage stepping outside your comfort zone:  </a:t>
            </a:r>
          </a:p>
          <a:p>
            <a:pPr lvl="1"/>
            <a:r>
              <a:rPr lang="en-US" dirty="0"/>
              <a:t>What else can I do?</a:t>
            </a:r>
          </a:p>
          <a:p>
            <a:pPr lvl="1"/>
            <a:r>
              <a:rPr lang="en-US" dirty="0"/>
              <a:t>What problem can I solve?</a:t>
            </a:r>
          </a:p>
          <a:p>
            <a:pPr lvl="1"/>
            <a:r>
              <a:rPr lang="en-US" dirty="0"/>
              <a:t>What are my superpowers?</a:t>
            </a:r>
          </a:p>
        </p:txBody>
      </p:sp>
      <p:sp>
        <p:nvSpPr>
          <p:cNvPr id="3" name="Title 2">
            <a:extLst>
              <a:ext uri="{FF2B5EF4-FFF2-40B4-BE49-F238E27FC236}">
                <a16:creationId xmlns:a16="http://schemas.microsoft.com/office/drawing/2014/main" id="{038F6140-6BE0-CC8D-6255-99D6D253764A}"/>
              </a:ext>
            </a:extLst>
          </p:cNvPr>
          <p:cNvSpPr>
            <a:spLocks noGrp="1"/>
          </p:cNvSpPr>
          <p:nvPr>
            <p:ph type="title"/>
          </p:nvPr>
        </p:nvSpPr>
        <p:spPr/>
        <p:txBody>
          <a:bodyPr/>
          <a:lstStyle/>
          <a:p>
            <a:r>
              <a:rPr lang="en-US" dirty="0"/>
              <a:t>Increase Confidence</a:t>
            </a:r>
          </a:p>
        </p:txBody>
      </p:sp>
    </p:spTree>
    <p:extLst>
      <p:ext uri="{BB962C8B-B14F-4D97-AF65-F5344CB8AC3E}">
        <p14:creationId xmlns:p14="http://schemas.microsoft.com/office/powerpoint/2010/main" val="36865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lie Spencer" descr="video called unstoppable of sit skier">
            <a:hlinkClick r:id="" action="ppaction://media"/>
            <a:extLst>
              <a:ext uri="{FF2B5EF4-FFF2-40B4-BE49-F238E27FC236}">
                <a16:creationId xmlns:a16="http://schemas.microsoft.com/office/drawing/2014/main" id="{F1BF9544-E312-56A9-96F2-7955938BEE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1371600"/>
            <a:ext cx="7315200" cy="4114800"/>
          </a:xfrm>
          <a:prstGeom prst="rect">
            <a:avLst/>
          </a:prstGeom>
        </p:spPr>
      </p:pic>
      <p:sp>
        <p:nvSpPr>
          <p:cNvPr id="3" name="TextBox 2">
            <a:extLst>
              <a:ext uri="{FF2B5EF4-FFF2-40B4-BE49-F238E27FC236}">
                <a16:creationId xmlns:a16="http://schemas.microsoft.com/office/drawing/2014/main" id="{1DAA00BC-8406-A03F-E745-DCF99E7501B0}"/>
              </a:ext>
            </a:extLst>
          </p:cNvPr>
          <p:cNvSpPr txBox="1"/>
          <p:nvPr/>
        </p:nvSpPr>
        <p:spPr>
          <a:xfrm>
            <a:off x="3352800" y="609600"/>
            <a:ext cx="2448106" cy="369332"/>
          </a:xfrm>
          <a:prstGeom prst="rect">
            <a:avLst/>
          </a:prstGeom>
          <a:noFill/>
        </p:spPr>
        <p:txBody>
          <a:bodyPr wrap="none" rtlCol="0">
            <a:spAutoFit/>
          </a:bodyPr>
          <a:lstStyle/>
          <a:p>
            <a:r>
              <a:rPr lang="en-US" dirty="0"/>
              <a:t>Video:  Unstoppable</a:t>
            </a:r>
          </a:p>
        </p:txBody>
      </p:sp>
    </p:spTree>
    <p:extLst>
      <p:ext uri="{BB962C8B-B14F-4D97-AF65-F5344CB8AC3E}">
        <p14:creationId xmlns:p14="http://schemas.microsoft.com/office/powerpoint/2010/main" val="13235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709A5-6F2F-FA94-90E0-570BA63A319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FE8B2-EF50-4EBD-4AB0-16C8CA777725}"/>
              </a:ext>
            </a:extLst>
          </p:cNvPr>
          <p:cNvSpPr>
            <a:spLocks noGrp="1"/>
          </p:cNvSpPr>
          <p:nvPr>
            <p:ph idx="1"/>
          </p:nvPr>
        </p:nvSpPr>
        <p:spPr>
          <a:xfrm>
            <a:off x="457200" y="1447800"/>
            <a:ext cx="8229600" cy="4559491"/>
          </a:xfrm>
        </p:spPr>
        <p:txBody>
          <a:bodyPr vert="horz" lIns="91440" tIns="45720" rIns="91440" bIns="45720" anchor="t">
            <a:normAutofit fontScale="62500" lnSpcReduction="20000"/>
          </a:bodyPr>
          <a:lstStyle/>
          <a:p>
            <a:pPr indent="-255905"/>
            <a:r>
              <a:rPr lang="en-US" dirty="0"/>
              <a:t>Awareness of Resources </a:t>
            </a:r>
          </a:p>
          <a:p>
            <a:pPr marL="621665" lvl="1"/>
            <a:r>
              <a:rPr lang="en-US" dirty="0"/>
              <a:t>Inside DBVI</a:t>
            </a:r>
            <a:endParaRPr lang="en-US" dirty="0">
              <a:cs typeface="Lucida Sans Unicode"/>
            </a:endParaRPr>
          </a:p>
          <a:p>
            <a:pPr marL="859155" lvl="2"/>
            <a:r>
              <a:rPr lang="en-US" dirty="0"/>
              <a:t>Stronger connection to VR Counselors, ED Coordinators</a:t>
            </a:r>
            <a:endParaRPr lang="en-US" dirty="0">
              <a:cs typeface="Lucida Sans Unicode"/>
            </a:endParaRPr>
          </a:p>
          <a:p>
            <a:pPr marL="859155" lvl="2"/>
            <a:r>
              <a:rPr lang="en-US" dirty="0"/>
              <a:t>Stronger engagement with the Student Team</a:t>
            </a:r>
            <a:endParaRPr lang="en-US" dirty="0">
              <a:cs typeface="Lucida Sans Unicode"/>
            </a:endParaRPr>
          </a:p>
          <a:p>
            <a:pPr marL="859155" lvl="2"/>
            <a:endParaRPr lang="en-US" sz="1200" dirty="0">
              <a:cs typeface="Lucida Sans Unicode"/>
            </a:endParaRPr>
          </a:p>
          <a:p>
            <a:pPr marL="621665" lvl="1"/>
            <a:r>
              <a:rPr lang="en-US" dirty="0"/>
              <a:t>Inside School </a:t>
            </a:r>
            <a:endParaRPr lang="en-US" dirty="0">
              <a:cs typeface="Lucida Sans Unicode"/>
            </a:endParaRPr>
          </a:p>
          <a:p>
            <a:pPr marL="859155" lvl="2"/>
            <a:r>
              <a:rPr lang="en-US" dirty="0"/>
              <a:t>Connection to and appreciation of Teachers of the Vision Impaired</a:t>
            </a:r>
            <a:endParaRPr lang="en-US" dirty="0">
              <a:cs typeface="Lucida Sans Unicode"/>
            </a:endParaRPr>
          </a:p>
          <a:p>
            <a:pPr marL="859155" lvl="2"/>
            <a:r>
              <a:rPr lang="en-US" dirty="0"/>
              <a:t>Stronger connection with teachers</a:t>
            </a:r>
            <a:endParaRPr lang="en-US" dirty="0">
              <a:cs typeface="Lucida Sans Unicode"/>
            </a:endParaRPr>
          </a:p>
          <a:p>
            <a:pPr marL="621665" lvl="1"/>
            <a:r>
              <a:rPr lang="en-US" dirty="0"/>
              <a:t>Circle of Trust</a:t>
            </a:r>
            <a:endParaRPr lang="en-US" dirty="0">
              <a:cs typeface="Lucida Sans Unicode"/>
            </a:endParaRPr>
          </a:p>
          <a:p>
            <a:pPr marL="859155" lvl="2"/>
            <a:r>
              <a:rPr lang="en-US" dirty="0"/>
              <a:t>How to advocate within the circle for needed resources</a:t>
            </a:r>
            <a:endParaRPr lang="en-US" dirty="0">
              <a:cs typeface="Lucida Sans Unicode"/>
            </a:endParaRPr>
          </a:p>
          <a:p>
            <a:pPr marL="630555" lvl="2" indent="0">
              <a:buNone/>
            </a:pPr>
            <a:endParaRPr lang="en-US" sz="1300" dirty="0">
              <a:cs typeface="Lucida Sans Unicode"/>
            </a:endParaRPr>
          </a:p>
          <a:p>
            <a:pPr marL="621665" lvl="1"/>
            <a:r>
              <a:rPr lang="en-US" dirty="0"/>
              <a:t>Outside Resources</a:t>
            </a:r>
            <a:endParaRPr lang="en-US" dirty="0">
              <a:cs typeface="Lucida Sans Unicode"/>
            </a:endParaRPr>
          </a:p>
          <a:p>
            <a:pPr marL="859155" lvl="2"/>
            <a:r>
              <a:rPr lang="en-US" dirty="0"/>
              <a:t>I’m Determined</a:t>
            </a:r>
            <a:endParaRPr lang="en-US" dirty="0">
              <a:cs typeface="Lucida Sans Unicode"/>
            </a:endParaRPr>
          </a:p>
          <a:p>
            <a:pPr marL="859155" lvl="2"/>
            <a:r>
              <a:rPr lang="en-US" dirty="0"/>
              <a:t>PEATC</a:t>
            </a:r>
            <a:endParaRPr lang="en-US" dirty="0">
              <a:cs typeface="Lucida Sans Unicode"/>
            </a:endParaRPr>
          </a:p>
          <a:p>
            <a:pPr marL="859155" lvl="2"/>
            <a:r>
              <a:rPr lang="en-US" dirty="0">
                <a:cs typeface="Lucida Sans Unicode"/>
              </a:rPr>
              <a:t>Lions Club</a:t>
            </a:r>
          </a:p>
          <a:p>
            <a:pPr marL="621665" lvl="1"/>
            <a:r>
              <a:rPr lang="en-US" dirty="0"/>
              <a:t>Mentors </a:t>
            </a:r>
          </a:p>
          <a:p>
            <a:pPr marL="859409" lvl="2"/>
            <a:r>
              <a:rPr lang="en-US" dirty="0">
                <a:cs typeface="Lucida Sans Unicode"/>
              </a:rPr>
              <a:t>Employers and industry leaders</a:t>
            </a:r>
          </a:p>
          <a:p>
            <a:pPr marL="859409" lvl="2"/>
            <a:r>
              <a:rPr lang="en-US" dirty="0">
                <a:cs typeface="Lucida Sans Unicode"/>
              </a:rPr>
              <a:t>Peer mentors</a:t>
            </a:r>
          </a:p>
          <a:p>
            <a:pPr indent="-255905"/>
            <a:endParaRPr lang="en-US" dirty="0">
              <a:cs typeface="Lucida Sans Unicode"/>
            </a:endParaRPr>
          </a:p>
          <a:p>
            <a:pPr indent="-255905"/>
            <a:r>
              <a:rPr lang="en-US" dirty="0">
                <a:cs typeface="Lucida Sans Unicode"/>
              </a:rPr>
              <a:t>Student Team has outreach specialists that will meet with you and do community events.</a:t>
            </a:r>
          </a:p>
          <a:p>
            <a:pPr marL="859155" lvl="2"/>
            <a:endParaRPr lang="en-US" dirty="0">
              <a:cs typeface="Lucida Sans Unicode"/>
            </a:endParaRPr>
          </a:p>
          <a:p>
            <a:pPr marL="630555" lvl="2" indent="0">
              <a:buNone/>
            </a:pPr>
            <a:endParaRPr lang="en-US" dirty="0">
              <a:cs typeface="Lucida Sans Unicode"/>
            </a:endParaRPr>
          </a:p>
        </p:txBody>
      </p:sp>
      <p:sp>
        <p:nvSpPr>
          <p:cNvPr id="3" name="Title 2">
            <a:extLst>
              <a:ext uri="{FF2B5EF4-FFF2-40B4-BE49-F238E27FC236}">
                <a16:creationId xmlns:a16="http://schemas.microsoft.com/office/drawing/2014/main" id="{8E5F1CB1-0581-E5D6-7342-0B98733B5931}"/>
              </a:ext>
            </a:extLst>
          </p:cNvPr>
          <p:cNvSpPr>
            <a:spLocks noGrp="1"/>
          </p:cNvSpPr>
          <p:nvPr>
            <p:ph type="title"/>
          </p:nvPr>
        </p:nvSpPr>
        <p:spPr>
          <a:xfrm>
            <a:off x="1295400" y="152400"/>
            <a:ext cx="8229600" cy="1143000"/>
          </a:xfrm>
        </p:spPr>
        <p:txBody>
          <a:bodyPr>
            <a:normAutofit fontScale="90000"/>
          </a:bodyPr>
          <a:lstStyle/>
          <a:p>
            <a:pPr algn="ctr"/>
            <a:r>
              <a:rPr lang="en-US" dirty="0"/>
              <a:t>Increase Student</a:t>
            </a:r>
            <a:br>
              <a:rPr lang="en-US" dirty="0"/>
            </a:br>
            <a:r>
              <a:rPr lang="en-US" dirty="0"/>
              <a:t>Connection</a:t>
            </a:r>
          </a:p>
        </p:txBody>
      </p:sp>
    </p:spTree>
    <p:extLst>
      <p:ext uri="{BB962C8B-B14F-4D97-AF65-F5344CB8AC3E}">
        <p14:creationId xmlns:p14="http://schemas.microsoft.com/office/powerpoint/2010/main" val="24173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two girls at a Lions Club meeting with a soccer ball">
            <a:extLst>
              <a:ext uri="{FF2B5EF4-FFF2-40B4-BE49-F238E27FC236}">
                <a16:creationId xmlns:a16="http://schemas.microsoft.com/office/drawing/2014/main" id="{E1E961D3-779A-562C-6339-3093216C8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042" y="1133856"/>
            <a:ext cx="2635758" cy="3514344"/>
          </a:xfrm>
          <a:prstGeom prst="rect">
            <a:avLst/>
          </a:prstGeom>
        </p:spPr>
      </p:pic>
      <p:pic>
        <p:nvPicPr>
          <p:cNvPr id="7" name="Picture 6" descr="A picture containing founder of A Ball for All">
            <a:extLst>
              <a:ext uri="{FF2B5EF4-FFF2-40B4-BE49-F238E27FC236}">
                <a16:creationId xmlns:a16="http://schemas.microsoft.com/office/drawing/2014/main" id="{C9578957-6E3F-E692-9AF7-B0B4D5118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076" y="578442"/>
            <a:ext cx="4953000" cy="4859867"/>
          </a:xfrm>
          <a:prstGeom prst="rect">
            <a:avLst/>
          </a:prstGeom>
        </p:spPr>
      </p:pic>
    </p:spTree>
    <p:extLst>
      <p:ext uri="{BB962C8B-B14F-4D97-AF65-F5344CB8AC3E}">
        <p14:creationId xmlns:p14="http://schemas.microsoft.com/office/powerpoint/2010/main" val="29698390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BVI 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VIB Official Template.potx" id="{A512DEAA-4766-4992-A25E-DF526964E977}" vid="{CD6E431C-FD93-4196-A9C5-5F67F007AE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emplate>VRCBVI Official Template</Template>
  <TotalTime>1611</TotalTime>
  <Words>852</Words>
  <Application>Microsoft Office PowerPoint</Application>
  <PresentationFormat>On-screen Show (4:3)</PresentationFormat>
  <Paragraphs>158</Paragraphs>
  <Slides>25</Slides>
  <Notes>10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Arial</vt:lpstr>
      <vt:lpstr>Calibri</vt:lpstr>
      <vt:lpstr>High Tower Text</vt:lpstr>
      <vt:lpstr>Lucida Sans Unicode</vt:lpstr>
      <vt:lpstr>Verdana</vt:lpstr>
      <vt:lpstr>Wingdings 2</vt:lpstr>
      <vt:lpstr>Wingdings 3</vt:lpstr>
      <vt:lpstr>DBVI Template</vt:lpstr>
      <vt:lpstr>Navigating Possibilities with Great Rewards- We want to serve your student! </vt:lpstr>
      <vt:lpstr>Our Vision:   Shaping Futures, Bridging Dreams</vt:lpstr>
      <vt:lpstr>DBVI Student Team  Programs began..</vt:lpstr>
      <vt:lpstr>Numbers Comparison  2017-2025</vt:lpstr>
      <vt:lpstr>Goal of Student Team Programs:</vt:lpstr>
      <vt:lpstr>Increase Confidence</vt:lpstr>
      <vt:lpstr>PowerPoint Presentation</vt:lpstr>
      <vt:lpstr>Increase Student Connection</vt:lpstr>
      <vt:lpstr>PowerPoint Presentation</vt:lpstr>
      <vt:lpstr>PowerPoint Presentation</vt:lpstr>
      <vt:lpstr>Create Community</vt:lpstr>
      <vt:lpstr>PowerPoint Presentation</vt:lpstr>
      <vt:lpstr>PowerPoint Presentation</vt:lpstr>
      <vt:lpstr>PowerPoint Presentation</vt:lpstr>
      <vt:lpstr>Create Engagement</vt:lpstr>
      <vt:lpstr> Making it Happen!</vt:lpstr>
      <vt:lpstr>PowerPoint Presentation</vt:lpstr>
      <vt:lpstr>PowerPoint Presentation</vt:lpstr>
      <vt:lpstr>PowerPoint Presentation</vt:lpstr>
      <vt:lpstr>Does it work?  YES!</vt:lpstr>
      <vt:lpstr>PowerPoint Presentation</vt:lpstr>
      <vt:lpstr>The Numbers Show it:  Historical Data</vt:lpstr>
      <vt:lpstr>Do Student Team programs work?</vt:lpstr>
      <vt:lpstr>PowerPoint Presentation</vt:lpstr>
      <vt:lpstr>Have you seen rewards among your students?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Collette, Jessica (DBVI)</dc:creator>
  <cp:lastModifiedBy>Harris, Tish (DBVI)</cp:lastModifiedBy>
  <cp:revision>40</cp:revision>
  <dcterms:created xsi:type="dcterms:W3CDTF">2022-12-09T15:44:59Z</dcterms:created>
  <dcterms:modified xsi:type="dcterms:W3CDTF">2026-03-12T14:47:22Z</dcterms:modified>
</cp:coreProperties>
</file>